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1"/>
  </p:notesMasterIdLst>
  <p:sldIdLst>
    <p:sldId id="388" r:id="rId2"/>
    <p:sldId id="332" r:id="rId3"/>
    <p:sldId id="261" r:id="rId4"/>
    <p:sldId id="288" r:id="rId5"/>
    <p:sldId id="260" r:id="rId6"/>
    <p:sldId id="274" r:id="rId7"/>
    <p:sldId id="290" r:id="rId8"/>
    <p:sldId id="262" r:id="rId9"/>
    <p:sldId id="275" r:id="rId10"/>
    <p:sldId id="276" r:id="rId11"/>
    <p:sldId id="277" r:id="rId12"/>
    <p:sldId id="387" r:id="rId13"/>
    <p:sldId id="372" r:id="rId14"/>
    <p:sldId id="330" r:id="rId15"/>
    <p:sldId id="323" r:id="rId16"/>
    <p:sldId id="324" r:id="rId17"/>
    <p:sldId id="331" r:id="rId18"/>
    <p:sldId id="326" r:id="rId19"/>
    <p:sldId id="327" r:id="rId20"/>
    <p:sldId id="328" r:id="rId21"/>
    <p:sldId id="358" r:id="rId22"/>
    <p:sldId id="329" r:id="rId23"/>
    <p:sldId id="289" r:id="rId24"/>
    <p:sldId id="315" r:id="rId25"/>
    <p:sldId id="311" r:id="rId26"/>
    <p:sldId id="300" r:id="rId27"/>
    <p:sldId id="339" r:id="rId28"/>
    <p:sldId id="316" r:id="rId29"/>
    <p:sldId id="291" r:id="rId30"/>
    <p:sldId id="297" r:id="rId31"/>
    <p:sldId id="344" r:id="rId32"/>
    <p:sldId id="307" r:id="rId33"/>
    <p:sldId id="281" r:id="rId34"/>
    <p:sldId id="317" r:id="rId35"/>
    <p:sldId id="298" r:id="rId36"/>
    <p:sldId id="302" r:id="rId37"/>
    <p:sldId id="342" r:id="rId38"/>
    <p:sldId id="341" r:id="rId39"/>
    <p:sldId id="308" r:id="rId40"/>
    <p:sldId id="346" r:id="rId41"/>
    <p:sldId id="343" r:id="rId42"/>
    <p:sldId id="357" r:id="rId43"/>
    <p:sldId id="320" r:id="rId44"/>
    <p:sldId id="376" r:id="rId45"/>
    <p:sldId id="322" r:id="rId46"/>
    <p:sldId id="356" r:id="rId47"/>
    <p:sldId id="377" r:id="rId48"/>
    <p:sldId id="378" r:id="rId49"/>
    <p:sldId id="345" r:id="rId50"/>
    <p:sldId id="304" r:id="rId51"/>
    <p:sldId id="355" r:id="rId52"/>
    <p:sldId id="354" r:id="rId53"/>
    <p:sldId id="284" r:id="rId54"/>
    <p:sldId id="335" r:id="rId55"/>
    <p:sldId id="293" r:id="rId56"/>
    <p:sldId id="299" r:id="rId57"/>
    <p:sldId id="379" r:id="rId58"/>
    <p:sldId id="380" r:id="rId59"/>
    <p:sldId id="384" r:id="rId60"/>
  </p:sldIdLst>
  <p:sldSz cx="6858000" cy="9906000" type="A4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FFFF99"/>
    <a:srgbClr val="FFFFCC"/>
    <a:srgbClr val="FF9933"/>
    <a:srgbClr val="FF6600"/>
    <a:srgbClr val="009999"/>
    <a:srgbClr val="0099CC"/>
    <a:srgbClr val="0099FF"/>
    <a:srgbClr val="FF9900"/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4" autoAdjust="0"/>
    <p:restoredTop sz="88940" autoAdjust="0"/>
  </p:normalViewPr>
  <p:slideViewPr>
    <p:cSldViewPr>
      <p:cViewPr varScale="1">
        <p:scale>
          <a:sx n="60" d="100"/>
          <a:sy n="60" d="100"/>
        </p:scale>
        <p:origin x="-1956" y="-84"/>
      </p:cViewPr>
      <p:guideLst>
        <p:guide orient="horz" pos="3120"/>
        <p:guide pos="216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078427" cy="511732"/>
          </a:xfrm>
          <a:prstGeom prst="rect">
            <a:avLst/>
          </a:prstGeom>
        </p:spPr>
        <p:txBody>
          <a:bodyPr vert="horz" lIns="94757" tIns="47381" rIns="94757" bIns="47381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4" y="3"/>
            <a:ext cx="3078427" cy="511732"/>
          </a:xfrm>
          <a:prstGeom prst="rect">
            <a:avLst/>
          </a:prstGeom>
        </p:spPr>
        <p:txBody>
          <a:bodyPr vert="horz" lIns="94757" tIns="47381" rIns="94757" bIns="47381" rtlCol="0"/>
          <a:lstStyle>
            <a:lvl1pPr algn="r">
              <a:defRPr sz="1200"/>
            </a:lvl1pPr>
          </a:lstStyle>
          <a:p>
            <a:fld id="{E7597A30-FB13-4BB1-B91F-5497167EE1DB}" type="datetimeFigureOut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22500" y="766763"/>
            <a:ext cx="2659063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7" tIns="47381" rIns="94757" bIns="4738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7"/>
            <a:ext cx="5683250" cy="4605575"/>
          </a:xfrm>
          <a:prstGeom prst="rect">
            <a:avLst/>
          </a:prstGeom>
        </p:spPr>
        <p:txBody>
          <a:bodyPr vert="horz" lIns="94757" tIns="47381" rIns="94757" bIns="47381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5" y="9721109"/>
            <a:ext cx="3078427" cy="511732"/>
          </a:xfrm>
          <a:prstGeom prst="rect">
            <a:avLst/>
          </a:prstGeom>
        </p:spPr>
        <p:txBody>
          <a:bodyPr vert="horz" lIns="94757" tIns="47381" rIns="94757" bIns="47381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4" y="9721109"/>
            <a:ext cx="3078427" cy="511732"/>
          </a:xfrm>
          <a:prstGeom prst="rect">
            <a:avLst/>
          </a:prstGeom>
        </p:spPr>
        <p:txBody>
          <a:bodyPr vert="horz" lIns="94757" tIns="47381" rIns="94757" bIns="47381" rtlCol="0" anchor="b"/>
          <a:lstStyle>
            <a:lvl1pPr algn="r">
              <a:defRPr sz="1200"/>
            </a:lvl1pPr>
          </a:lstStyle>
          <a:p>
            <a:fld id="{4C21486D-E708-499B-83B6-7828B12CDB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83124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21486D-E708-499B-83B6-7828B12CDBF8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27395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21486D-E708-499B-83B6-7828B12CDBF8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27395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21486D-E708-499B-83B6-7828B12CDBF8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2739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7445-F1AE-4FE7-BC32-19EDCD0D1718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49397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8FFA0-4AA5-4EEF-AF63-F4840BF23BF7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1550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817B-C6C0-4A3B-BCBD-E0764D7E2F03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524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8B23A-8A20-4BAE-993B-F085B6566BE3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885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2F56-D27C-42AC-BD33-0259E2AA2E01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68970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68E62-FE9D-4EE0-9197-7A2D8F3AB944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059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7DA4B-F809-4149-86E9-F46194FAC467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6785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CA45D-426D-4D3D-B035-A6411DC84D65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62875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7EFC-86D9-4A3B-A935-DA242F846617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78306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6C5-0C68-4525-96C1-11BA8A3AEC46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42426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FE56C-4275-4C70-9212-A8EA9FDE4A8F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4092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A5437-8459-44C3-9101-F5D9BDE4D975}" type="datetime1">
              <a:rPr lang="ko-KR" altLang="en-US" smtClean="0"/>
              <a:pPr/>
              <a:t>2016-09-27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F0FB9-8A00-468A-986E-8EACEA211D1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0910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5" name="내용 개체 틀 4" descr="표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904072" cy="9906000"/>
          </a:xfr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0FB9-8A00-468A-986E-8EACEA211D1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모서리가 둥근 직사각형 5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모서리가 둥근 직사각형 149"/>
          <p:cNvSpPr/>
          <p:nvPr/>
        </p:nvSpPr>
        <p:spPr>
          <a:xfrm>
            <a:off x="430610" y="7113240"/>
            <a:ext cx="6062180" cy="2376264"/>
          </a:xfrm>
          <a:prstGeom prst="roundRect">
            <a:avLst>
              <a:gd name="adj" fmla="val 4451"/>
            </a:avLst>
          </a:prstGeom>
          <a:solidFill>
            <a:srgbClr val="FFC000"/>
          </a:solidFill>
          <a:ln w="6350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1400" b="1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Q. </a:t>
            </a:r>
            <a:r>
              <a:rPr lang="ko-KR" altLang="en-US" sz="1400" b="1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이해당사자가 직접 자신을 위하여 </a:t>
            </a:r>
            <a:r>
              <a:rPr lang="ko-KR" altLang="en-US" sz="1400" b="1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공직자등에게</a:t>
            </a:r>
            <a:r>
              <a:rPr lang="ko-KR" altLang="en-US" sz="1400" b="1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부정청탁을 하는 것은 괜찮나요</a:t>
            </a:r>
            <a:r>
              <a:rPr lang="en-US" altLang="ko-KR" sz="1400" b="1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</a:t>
            </a: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이해당사자가 직접 </a:t>
            </a:r>
            <a:r>
              <a:rPr lang="ko-KR" altLang="en-US" sz="14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공직자등에게</a:t>
            </a: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부정청탁을 하는 것은 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금지되나</a:t>
            </a:r>
            <a: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</a:t>
            </a:r>
            <a: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조제</a:t>
            </a:r>
            <a: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항</a:t>
            </a:r>
            <a: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), </a:t>
            </a: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공공기관과 국민 간의 활발한 의사소통 기회 보장 등을 위해 입법정책적으로 과태료 부과대상에서는 제외하고 있습니다</a:t>
            </a:r>
            <a: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b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다만</a:t>
            </a:r>
            <a: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공직자가 직접 자신을 위한 부정청탁을 할 경우 징계대상이며</a:t>
            </a:r>
            <a: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공직유관단체 등도 내부규정 등에 따라 처벌될 수 있음을 명심해야 합니다</a:t>
            </a:r>
            <a: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404664" y="1064568"/>
            <a:ext cx="6062180" cy="590465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66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적용대상별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부정청탁 자가진단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8134" y="1280592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4. 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부정청탁을 한 자의 경우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1386679" y="2438171"/>
            <a:ext cx="4011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H="1">
            <a:off x="3435754" y="2081922"/>
            <a:ext cx="7216" cy="27013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연결선 59"/>
          <p:cNvCxnSpPr/>
          <p:nvPr/>
        </p:nvCxnSpPr>
        <p:spPr>
          <a:xfrm>
            <a:off x="1386679" y="2438171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양쪽 모서리가 잘린 사각형 61"/>
          <p:cNvSpPr/>
          <p:nvPr/>
        </p:nvSpPr>
        <p:spPr>
          <a:xfrm>
            <a:off x="2758089" y="2791127"/>
            <a:ext cx="1440000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양쪽 모서리가 잘린 사각형 24"/>
          <p:cNvSpPr/>
          <p:nvPr/>
        </p:nvSpPr>
        <p:spPr>
          <a:xfrm>
            <a:off x="2723209" y="2740415"/>
            <a:ext cx="1440000" cy="484314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자를 통한 청탁</a:t>
            </a:r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1" name="양쪽 모서리가 잘린 사각형 60"/>
          <p:cNvSpPr/>
          <p:nvPr/>
        </p:nvSpPr>
        <p:spPr>
          <a:xfrm>
            <a:off x="812657" y="2791127"/>
            <a:ext cx="1440000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양쪽 모서리가 잘린 사각형 23"/>
          <p:cNvSpPr/>
          <p:nvPr/>
        </p:nvSpPr>
        <p:spPr>
          <a:xfrm>
            <a:off x="769445" y="2744425"/>
            <a:ext cx="1440000" cy="484314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직접 청탁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" name="양쪽 모서리가 잘린 사각형 62"/>
          <p:cNvSpPr/>
          <p:nvPr/>
        </p:nvSpPr>
        <p:spPr>
          <a:xfrm>
            <a:off x="4692750" y="2791127"/>
            <a:ext cx="1440000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2403811" y="1850627"/>
            <a:ext cx="2072755" cy="312931"/>
            <a:chOff x="2923539" y="1784648"/>
            <a:chExt cx="1036996" cy="312931"/>
          </a:xfrm>
        </p:grpSpPr>
        <p:sp>
          <p:nvSpPr>
            <p:cNvPr id="46" name="대각선 방향의 모서리가 둥근 사각형 45"/>
            <p:cNvSpPr/>
            <p:nvPr/>
          </p:nvSpPr>
          <p:spPr>
            <a:xfrm>
              <a:off x="2952423" y="1809547"/>
              <a:ext cx="1008112" cy="288032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" name="대각선 방향의 모서리가 둥근 사각형 5"/>
            <p:cNvSpPr/>
            <p:nvPr/>
          </p:nvSpPr>
          <p:spPr>
            <a:xfrm>
              <a:off x="2923539" y="1784648"/>
              <a:ext cx="1008112" cy="288032"/>
            </a:xfrm>
            <a:prstGeom prst="round2Diag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부정청탁을 한 자</a:t>
              </a:r>
              <a:endPara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20" name="직선 연결선 119"/>
          <p:cNvCxnSpPr/>
          <p:nvPr/>
        </p:nvCxnSpPr>
        <p:spPr>
          <a:xfrm>
            <a:off x="1812270" y="3993602"/>
            <a:ext cx="0" cy="78967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1740262" y="4325321"/>
            <a:ext cx="299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22" name="직선 연결선 121"/>
          <p:cNvCxnSpPr/>
          <p:nvPr/>
        </p:nvCxnSpPr>
        <p:spPr>
          <a:xfrm>
            <a:off x="876166" y="4010867"/>
            <a:ext cx="0" cy="78967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832494" y="4325321"/>
            <a:ext cx="6197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17" name="그룹 116"/>
          <p:cNvGrpSpPr/>
          <p:nvPr/>
        </p:nvGrpSpPr>
        <p:grpSpPr>
          <a:xfrm>
            <a:off x="588134" y="3722835"/>
            <a:ext cx="1584176" cy="552245"/>
            <a:chOff x="2486550" y="1983706"/>
            <a:chExt cx="1623645" cy="458459"/>
          </a:xfrm>
        </p:grpSpPr>
        <p:sp>
          <p:nvSpPr>
            <p:cNvPr id="118" name="다이아몬드 117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9" name="다이아몬드 118"/>
            <p:cNvSpPr/>
            <p:nvPr/>
          </p:nvSpPr>
          <p:spPr>
            <a:xfrm>
              <a:off x="2486550" y="1983706"/>
              <a:ext cx="1620180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공직자</a:t>
              </a:r>
              <a:endParaRPr lang="en-US" altLang="ko-KR" sz="12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여부</a:t>
              </a:r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24" name="직선 연결선 123"/>
          <p:cNvCxnSpPr/>
          <p:nvPr/>
        </p:nvCxnSpPr>
        <p:spPr>
          <a:xfrm>
            <a:off x="5844718" y="3996018"/>
            <a:ext cx="0" cy="78967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5772710" y="4327737"/>
            <a:ext cx="299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26" name="직선 연결선 125"/>
          <p:cNvCxnSpPr/>
          <p:nvPr/>
        </p:nvCxnSpPr>
        <p:spPr>
          <a:xfrm>
            <a:off x="4908614" y="4013283"/>
            <a:ext cx="0" cy="78967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4864942" y="4327737"/>
            <a:ext cx="6197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31" name="직선 연결선 130"/>
          <p:cNvCxnSpPr/>
          <p:nvPr/>
        </p:nvCxnSpPr>
        <p:spPr>
          <a:xfrm>
            <a:off x="5398154" y="2438171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8" name="그룹 127"/>
          <p:cNvGrpSpPr/>
          <p:nvPr/>
        </p:nvGrpSpPr>
        <p:grpSpPr>
          <a:xfrm>
            <a:off x="4620582" y="3725251"/>
            <a:ext cx="1584176" cy="552245"/>
            <a:chOff x="2486550" y="1983706"/>
            <a:chExt cx="1623645" cy="458459"/>
          </a:xfrm>
        </p:grpSpPr>
        <p:sp>
          <p:nvSpPr>
            <p:cNvPr id="129" name="다이아몬드 128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0" name="다이아몬드 129"/>
            <p:cNvSpPr/>
            <p:nvPr/>
          </p:nvSpPr>
          <p:spPr>
            <a:xfrm>
              <a:off x="2486550" y="1983706"/>
              <a:ext cx="1620180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공직자</a:t>
              </a:r>
              <a:endParaRPr lang="en-US" altLang="ko-KR" sz="12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여부</a:t>
              </a:r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32" name="그룹 131"/>
          <p:cNvGrpSpPr/>
          <p:nvPr/>
        </p:nvGrpSpPr>
        <p:grpSpPr>
          <a:xfrm>
            <a:off x="525299" y="4783273"/>
            <a:ext cx="907200" cy="676800"/>
            <a:chOff x="4951149" y="2032780"/>
            <a:chExt cx="1162928" cy="351049"/>
          </a:xfrm>
        </p:grpSpPr>
        <p:sp>
          <p:nvSpPr>
            <p:cNvPr id="133" name="직사각형 132"/>
            <p:cNvSpPr/>
            <p:nvPr/>
          </p:nvSpPr>
          <p:spPr>
            <a:xfrm>
              <a:off x="5049512" y="2070401"/>
              <a:ext cx="1064565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4" name="직사각형 133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제재 </a:t>
              </a:r>
              <a:endPara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없음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35" name="그룹 134"/>
          <p:cNvGrpSpPr/>
          <p:nvPr/>
        </p:nvGrpSpPr>
        <p:grpSpPr>
          <a:xfrm>
            <a:off x="1470577" y="4802954"/>
            <a:ext cx="907200" cy="676800"/>
            <a:chOff x="4951149" y="2032780"/>
            <a:chExt cx="1148568" cy="351049"/>
          </a:xfrm>
        </p:grpSpPr>
        <p:sp>
          <p:nvSpPr>
            <p:cNvPr id="136" name="직사각형 135"/>
            <p:cNvSpPr/>
            <p:nvPr/>
          </p:nvSpPr>
          <p:spPr>
            <a:xfrm>
              <a:off x="5035152" y="2070401"/>
              <a:ext cx="1064565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징계</a:t>
              </a:r>
              <a:endPara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처분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38" name="그룹 137"/>
          <p:cNvGrpSpPr/>
          <p:nvPr/>
        </p:nvGrpSpPr>
        <p:grpSpPr>
          <a:xfrm>
            <a:off x="5428166" y="4786118"/>
            <a:ext cx="907927" cy="676615"/>
            <a:chOff x="4951149" y="2032780"/>
            <a:chExt cx="1111806" cy="337905"/>
          </a:xfrm>
        </p:grpSpPr>
        <p:sp>
          <p:nvSpPr>
            <p:cNvPr id="139" name="직사각형 138"/>
            <p:cNvSpPr/>
            <p:nvPr/>
          </p:nvSpPr>
          <p:spPr>
            <a:xfrm>
              <a:off x="4998390" y="2057257"/>
              <a:ext cx="1064565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0" name="직사각형 139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천만원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이하 </a:t>
              </a:r>
              <a:endPara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과태료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44" name="그룹 143"/>
          <p:cNvGrpSpPr/>
          <p:nvPr/>
        </p:nvGrpSpPr>
        <p:grpSpPr>
          <a:xfrm>
            <a:off x="4476566" y="4803590"/>
            <a:ext cx="907927" cy="676615"/>
            <a:chOff x="4951149" y="2032780"/>
            <a:chExt cx="1111806" cy="337905"/>
          </a:xfrm>
        </p:grpSpPr>
        <p:sp>
          <p:nvSpPr>
            <p:cNvPr id="145" name="직사각형 144"/>
            <p:cNvSpPr/>
            <p:nvPr/>
          </p:nvSpPr>
          <p:spPr>
            <a:xfrm>
              <a:off x="4998390" y="2057257"/>
              <a:ext cx="1064565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6" name="직사각형 145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천만원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이하 </a:t>
              </a:r>
              <a:endPara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과태료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47" name="그룹 146"/>
          <p:cNvGrpSpPr/>
          <p:nvPr/>
        </p:nvGrpSpPr>
        <p:grpSpPr>
          <a:xfrm>
            <a:off x="2992575" y="4803591"/>
            <a:ext cx="907927" cy="676615"/>
            <a:chOff x="4951149" y="2032780"/>
            <a:chExt cx="1111806" cy="337905"/>
          </a:xfrm>
        </p:grpSpPr>
        <p:sp>
          <p:nvSpPr>
            <p:cNvPr id="148" name="직사각형 147"/>
            <p:cNvSpPr/>
            <p:nvPr/>
          </p:nvSpPr>
          <p:spPr>
            <a:xfrm>
              <a:off x="4998390" y="2057257"/>
              <a:ext cx="1064565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9" name="직사각형 148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천만원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이하 </a:t>
              </a:r>
              <a:endPara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과태료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9" name="모서리가 둥근 사각형 설명선 18"/>
          <p:cNvSpPr/>
          <p:nvPr/>
        </p:nvSpPr>
        <p:spPr>
          <a:xfrm>
            <a:off x="946599" y="5748424"/>
            <a:ext cx="1705944" cy="428712"/>
          </a:xfrm>
          <a:prstGeom prst="wedgeRoundRectCallout">
            <a:avLst>
              <a:gd name="adj1" fmla="val -50400"/>
              <a:gd name="adj2" fmla="val -121572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>
                <a:solidFill>
                  <a:schemeClr val="tx1"/>
                </a:solidFill>
              </a:rPr>
              <a:t>공공기관과 국민의 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100" dirty="0" smtClean="0">
                <a:solidFill>
                  <a:schemeClr val="tx1"/>
                </a:solidFill>
              </a:rPr>
              <a:t>활발한 의사소통 보장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  <p:sp>
        <p:nvSpPr>
          <p:cNvPr id="54" name="양쪽 모서리가 잘린 사각형 53"/>
          <p:cNvSpPr/>
          <p:nvPr/>
        </p:nvSpPr>
        <p:spPr>
          <a:xfrm>
            <a:off x="4660968" y="2740415"/>
            <a:ext cx="1440000" cy="484314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자를 위한 청탁</a:t>
            </a:r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8680" y="6563598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spc="-100" dirty="0" smtClean="0">
                <a:latin typeface="+mn-ea"/>
              </a:rPr>
              <a:t>※ </a:t>
            </a:r>
            <a:r>
              <a:rPr lang="ko-KR" altLang="en-US" sz="1100" spc="-100" dirty="0" err="1" smtClean="0">
                <a:latin typeface="+mn-ea"/>
              </a:rPr>
              <a:t>공직자등이</a:t>
            </a:r>
            <a:r>
              <a:rPr lang="ko-KR" altLang="en-US" sz="1100" spc="-100" dirty="0" smtClean="0">
                <a:latin typeface="+mn-ea"/>
              </a:rPr>
              <a:t> 청탁금지법을 위반한 경우 공공기관의 장은 필요적으로 징계처분을 해야 함</a:t>
            </a:r>
            <a:endParaRPr lang="ko-KR" altLang="en-US" sz="1100" spc="-1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259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모서리가 둥근 직사각형 22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모서리가 둥근 직사각형 149"/>
          <p:cNvSpPr/>
          <p:nvPr/>
        </p:nvSpPr>
        <p:spPr>
          <a:xfrm>
            <a:off x="404664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19050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오른쪽 화살표 21"/>
          <p:cNvSpPr/>
          <p:nvPr/>
        </p:nvSpPr>
        <p:spPr>
          <a:xfrm rot="5400000">
            <a:off x="365504" y="2465571"/>
            <a:ext cx="1158439" cy="504056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" name="모서리가 둥근 직사각형 4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자가진단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1196752" y="1280592"/>
            <a:ext cx="5142047" cy="2016224"/>
          </a:xfrm>
          <a:prstGeom prst="roundRect">
            <a:avLst>
              <a:gd name="adj" fmla="val 7669"/>
            </a:avLst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40000" fontAlgn="base"/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청탁금지법에서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예외사유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 규정하고 있는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사항인지 확인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→ 예외사유에 해당하는 경우 부정청탁이 아님</a:t>
            </a:r>
            <a:endParaRPr lang="en-US" altLang="ko-KR" sz="12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endParaRPr lang="en-US" altLang="ko-KR" sz="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ko-KR" altLang="en-US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예외사유</a:t>
            </a:r>
            <a:r>
              <a:rPr lang="en-US" altLang="ko-KR" sz="12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법령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기준에서 정한 절차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방법에 따른 특정 행위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공개적으로 특정 행위 요구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공식간담회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피켓시위 등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법정기한 내 업무처리 요구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직무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법률관계에 관한 확인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증명 등 신청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요구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질의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상담을 통한 법령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제도 등 설명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해석 요구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선출직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공직자 등이 공익 목적으로 제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 고충민원 전달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기타 사회상규에 위배되지 않는 행위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모서리가 둥근 직사각형 67"/>
          <p:cNvSpPr/>
          <p:nvPr/>
        </p:nvSpPr>
        <p:spPr>
          <a:xfrm>
            <a:off x="1196752" y="3427011"/>
            <a:ext cx="5142047" cy="2386047"/>
          </a:xfrm>
          <a:prstGeom prst="roundRect">
            <a:avLst>
              <a:gd name="adj" fmla="val 7669"/>
            </a:avLst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40000" fontAlgn="base"/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법에 열거된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14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가지 부정청탁 대상직무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인지 확인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→ 대상직무가 아닌 경우 부정청탁이 아님</a:t>
            </a:r>
            <a:endParaRPr lang="en-US" altLang="ko-KR" sz="12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endParaRPr lang="en-US" altLang="ko-KR" sz="5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대상직무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L="540000" fontAlgn="base"/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①인가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허가 등 직무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처리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②채용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승진 등 인사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개입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③공공기관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의사결정 관여직위 선정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·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탈락에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개입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④공공기관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주관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수상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포상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등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선정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탈락에 개입 ⑤입찰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경매 등에 관한 직무상 비밀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누설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⑥특정인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계약당사자 선정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·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탈락에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개입 ⑦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보조금등의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지원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투자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등에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개입 ⑧공공기관이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실시하는 각종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평가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판정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업무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개입 ⑨행정처분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형벌부과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감경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면제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⑩공공기관이 생산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공급하는 재화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용역의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비정상적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거래 ⑪학교 입학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성적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등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업무처리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조작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⑫징병검사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등 병역관련 업무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처리 ⑬행정지도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단속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등 대상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선정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배제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위법사항 묵인 ⑭사건의 수사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재판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등 업무 처리</a:t>
            </a:r>
          </a:p>
        </p:txBody>
      </p:sp>
      <p:sp>
        <p:nvSpPr>
          <p:cNvPr id="69" name="모서리가 둥근 직사각형 68"/>
          <p:cNvSpPr/>
          <p:nvPr/>
        </p:nvSpPr>
        <p:spPr>
          <a:xfrm>
            <a:off x="1196752" y="5943253"/>
            <a:ext cx="5142047" cy="1689002"/>
          </a:xfrm>
          <a:prstGeom prst="roundRect">
            <a:avLst>
              <a:gd name="adj" fmla="val 7669"/>
            </a:avLst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40000" fontAlgn="base"/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</a:t>
            </a:r>
            <a:r>
              <a:rPr lang="ko-KR" altLang="en-US" sz="1200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령위반</a:t>
            </a:r>
            <a:r>
              <a:rPr lang="en-US" altLang="ko-KR" sz="1200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spc="-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정상적 거래관행 </a:t>
            </a:r>
            <a:r>
              <a:rPr lang="ko-KR" altLang="en-US" sz="1200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일탈</a:t>
            </a:r>
            <a:r>
              <a:rPr lang="en-US" altLang="ko-KR" sz="1200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지위</a:t>
            </a:r>
            <a:r>
              <a:rPr lang="en-US" altLang="ko-KR" sz="1200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권한 </a:t>
            </a:r>
            <a:r>
              <a:rPr lang="ko-KR" altLang="en-US" sz="1200" b="1" spc="-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남용 여부</a:t>
            </a:r>
            <a:r>
              <a:rPr lang="ko-KR" altLang="en-US" sz="1200" spc="-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 </a:t>
            </a:r>
            <a:r>
              <a:rPr lang="ko-KR" altLang="en-US" sz="1200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대한 확인</a:t>
            </a:r>
            <a:endParaRPr lang="en-US" altLang="ko-KR" sz="1200" spc="-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 해당하지 않는 경우 부정청탁이 아님</a:t>
            </a:r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endParaRPr lang="en-US" altLang="ko-KR" sz="5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법령 위반 등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-14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가지 직무와 관련된 법령 등의 위반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법령에서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정하는 가격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공공기관 규정 및 통상적인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거래조건 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등의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일탈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-14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가지 대상직무에 관하여 법령에 따라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부여받은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지위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권한을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벗어나거나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부여받은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권한에 속하지 아니한 사항의 행사</a:t>
            </a:r>
          </a:p>
        </p:txBody>
      </p:sp>
      <p:sp>
        <p:nvSpPr>
          <p:cNvPr id="70" name="모서리가 둥근 직사각형 69"/>
          <p:cNvSpPr/>
          <p:nvPr/>
        </p:nvSpPr>
        <p:spPr>
          <a:xfrm>
            <a:off x="1196752" y="7762450"/>
            <a:ext cx="5142047" cy="1439022"/>
          </a:xfrm>
          <a:prstGeom prst="roundRect">
            <a:avLst>
              <a:gd name="adj" fmla="val 7669"/>
            </a:avLst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540000" fontAlgn="base"/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부정청탁에 따른 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직무수행 공직자 해당 여부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 대한 확인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 해당하지 않는 경우 부정청탁이 아님</a:t>
            </a:r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endParaRPr lang="en-US" altLang="ko-KR" sz="5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직무를 수행하는 공직자 등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대상직무를 직접 처리하는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직접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처리하는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공직자등의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결재선상에 있는 상급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및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결재선상에 있지는 않지만 지휘감독권이 있는 기관장 등의 </a:t>
            </a:r>
            <a:endParaRPr lang="en-US" altLang="ko-KR" sz="12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 fontAlgn="base"/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상급공직자등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오른쪽 화살표 70"/>
          <p:cNvSpPr/>
          <p:nvPr/>
        </p:nvSpPr>
        <p:spPr>
          <a:xfrm rot="5400000">
            <a:off x="154655" y="4770964"/>
            <a:ext cx="1580138" cy="504056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72" name="오른쪽 화살표 71"/>
          <p:cNvSpPr/>
          <p:nvPr/>
        </p:nvSpPr>
        <p:spPr>
          <a:xfrm rot="5400000">
            <a:off x="427616" y="6848163"/>
            <a:ext cx="1034215" cy="504056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grpSp>
        <p:nvGrpSpPr>
          <p:cNvPr id="8" name="그룹 7"/>
          <p:cNvGrpSpPr/>
          <p:nvPr/>
        </p:nvGrpSpPr>
        <p:grpSpPr>
          <a:xfrm>
            <a:off x="476672" y="7617296"/>
            <a:ext cx="1235803" cy="1224136"/>
            <a:chOff x="648093" y="6393160"/>
            <a:chExt cx="1235803" cy="1224136"/>
          </a:xfrm>
        </p:grpSpPr>
        <p:sp>
          <p:nvSpPr>
            <p:cNvPr id="159" name="타원 158"/>
            <p:cNvSpPr/>
            <p:nvPr/>
          </p:nvSpPr>
          <p:spPr>
            <a:xfrm>
              <a:off x="720101" y="6453501"/>
              <a:ext cx="1163795" cy="11637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155" name="타원 154"/>
            <p:cNvSpPr/>
            <p:nvPr/>
          </p:nvSpPr>
          <p:spPr>
            <a:xfrm>
              <a:off x="648093" y="6393160"/>
              <a:ext cx="1163795" cy="1163795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/>
                <a:t>직무수행 등 진단</a:t>
              </a:r>
              <a:endParaRPr lang="ko-KR" altLang="en-US" sz="1200" b="1" dirty="0"/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476672" y="1208584"/>
            <a:ext cx="1235803" cy="1224136"/>
            <a:chOff x="576086" y="1352600"/>
            <a:chExt cx="1235803" cy="1224136"/>
          </a:xfrm>
        </p:grpSpPr>
        <p:sp>
          <p:nvSpPr>
            <p:cNvPr id="156" name="타원 155"/>
            <p:cNvSpPr/>
            <p:nvPr/>
          </p:nvSpPr>
          <p:spPr>
            <a:xfrm>
              <a:off x="648094" y="1412941"/>
              <a:ext cx="1163795" cy="11637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21" name="타원 20"/>
            <p:cNvSpPr/>
            <p:nvPr/>
          </p:nvSpPr>
          <p:spPr>
            <a:xfrm>
              <a:off x="576086" y="1352600"/>
              <a:ext cx="1163795" cy="1163795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/>
                <a:t>예외사유진단</a:t>
              </a:r>
              <a:endParaRPr lang="ko-KR" altLang="en-US" sz="1200" b="1" dirty="0"/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476672" y="3296816"/>
            <a:ext cx="1235803" cy="1224136"/>
            <a:chOff x="648094" y="2864768"/>
            <a:chExt cx="1235803" cy="1224136"/>
          </a:xfrm>
        </p:grpSpPr>
        <p:sp>
          <p:nvSpPr>
            <p:cNvPr id="157" name="타원 156"/>
            <p:cNvSpPr/>
            <p:nvPr/>
          </p:nvSpPr>
          <p:spPr>
            <a:xfrm>
              <a:off x="720102" y="2925109"/>
              <a:ext cx="1163795" cy="11637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153" name="타원 152"/>
            <p:cNvSpPr/>
            <p:nvPr/>
          </p:nvSpPr>
          <p:spPr>
            <a:xfrm>
              <a:off x="648094" y="2864768"/>
              <a:ext cx="1163795" cy="1163795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/>
                <a:t>대상직무진단</a:t>
              </a:r>
              <a:endParaRPr lang="ko-KR" altLang="en-US" sz="1200" b="1" dirty="0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476672" y="5817096"/>
            <a:ext cx="1235803" cy="1224136"/>
            <a:chOff x="720101" y="4587126"/>
            <a:chExt cx="1235803" cy="1224136"/>
          </a:xfrm>
        </p:grpSpPr>
        <p:sp>
          <p:nvSpPr>
            <p:cNvPr id="158" name="타원 157"/>
            <p:cNvSpPr/>
            <p:nvPr/>
          </p:nvSpPr>
          <p:spPr>
            <a:xfrm>
              <a:off x="792109" y="4647467"/>
              <a:ext cx="1163795" cy="11637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154" name="타원 153"/>
            <p:cNvSpPr/>
            <p:nvPr/>
          </p:nvSpPr>
          <p:spPr>
            <a:xfrm>
              <a:off x="720101" y="4587126"/>
              <a:ext cx="1163795" cy="1163795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/>
                <a:t>법령위반 등 진단</a:t>
              </a:r>
              <a:endParaRPr lang="ko-KR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2485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모서리가 둥근 직사각형 91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모서리가 둥근 직사각형 177"/>
          <p:cNvSpPr/>
          <p:nvPr/>
        </p:nvSpPr>
        <p:spPr>
          <a:xfrm>
            <a:off x="404664" y="1064568"/>
            <a:ext cx="6062180" cy="7966330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66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4" name="직선 연결선 233"/>
          <p:cNvCxnSpPr/>
          <p:nvPr/>
        </p:nvCxnSpPr>
        <p:spPr>
          <a:xfrm flipH="1">
            <a:off x="1027984" y="8636039"/>
            <a:ext cx="36004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001285" y="5205418"/>
            <a:ext cx="6430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65" name="직선 연결선 164"/>
          <p:cNvCxnSpPr/>
          <p:nvPr/>
        </p:nvCxnSpPr>
        <p:spPr>
          <a:xfrm>
            <a:off x="2025008" y="171384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모서리가 둥근 직사각형 4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적용대상별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수수금지 자가진단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689585" y="1640632"/>
            <a:ext cx="2670846" cy="336485"/>
            <a:chOff x="2890985" y="1784648"/>
            <a:chExt cx="1017787" cy="336485"/>
          </a:xfrm>
        </p:grpSpPr>
        <p:sp>
          <p:nvSpPr>
            <p:cNvPr id="46" name="대각선 방향의 모서리가 둥근 사각형 45"/>
            <p:cNvSpPr/>
            <p:nvPr/>
          </p:nvSpPr>
          <p:spPr>
            <a:xfrm>
              <a:off x="2919870" y="1809546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" name="대각선 방향의 모서리가 둥근 사각형 5"/>
            <p:cNvSpPr/>
            <p:nvPr/>
          </p:nvSpPr>
          <p:spPr>
            <a:xfrm>
              <a:off x="2890985" y="1784648"/>
              <a:ext cx="1008112" cy="288032"/>
            </a:xfrm>
            <a:prstGeom prst="round2Diag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‘</a:t>
              </a:r>
              <a:r>
                <a:rPr lang="ko-KR" altLang="en-US" sz="1600" b="1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공직자등</a:t>
              </a:r>
              <a:r>
                <a:rPr lang="en-US" altLang="ko-KR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’</a:t>
              </a:r>
              <a:r>
                <a:rPr lang="ko-KR" altLang="en-US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 받은 </a:t>
              </a:r>
              <a:r>
                <a:rPr lang="ko-KR" altLang="en-US" sz="1600" b="1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금품등</a:t>
              </a:r>
              <a:endPara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1" name="직선 연결선 10"/>
          <p:cNvCxnSpPr/>
          <p:nvPr/>
        </p:nvCxnSpPr>
        <p:spPr>
          <a:xfrm>
            <a:off x="3535103" y="2600591"/>
            <a:ext cx="809318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82070" y="2363557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8134" y="1280592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1. 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기본원칙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cxnSp>
        <p:nvCxnSpPr>
          <p:cNvPr id="143" name="직선 연결선 142"/>
          <p:cNvCxnSpPr/>
          <p:nvPr/>
        </p:nvCxnSpPr>
        <p:spPr>
          <a:xfrm>
            <a:off x="4658143" y="2766547"/>
            <a:ext cx="0" cy="963505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4581128" y="3179222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45" name="직선 연결선 144"/>
          <p:cNvCxnSpPr/>
          <p:nvPr/>
        </p:nvCxnSpPr>
        <p:spPr>
          <a:xfrm>
            <a:off x="5729583" y="2790587"/>
            <a:ext cx="0" cy="939465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5666255" y="3152800"/>
            <a:ext cx="6430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8" name="양쪽 모서리가 잘린 사각형 137"/>
          <p:cNvSpPr/>
          <p:nvPr/>
        </p:nvSpPr>
        <p:spPr>
          <a:xfrm>
            <a:off x="4391363" y="2339416"/>
            <a:ext cx="1984136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9" name="양쪽 모서리가 잘린 사각형 138"/>
          <p:cNvSpPr/>
          <p:nvPr/>
        </p:nvSpPr>
        <p:spPr>
          <a:xfrm>
            <a:off x="4356483" y="2288704"/>
            <a:ext cx="1984136" cy="484314"/>
          </a:xfrm>
          <a:prstGeom prst="snip2Same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소속기관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권익위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등 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 및 반환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인도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47" name="직선 연결선 146"/>
          <p:cNvCxnSpPr/>
          <p:nvPr/>
        </p:nvCxnSpPr>
        <p:spPr>
          <a:xfrm>
            <a:off x="2024110" y="2876220"/>
            <a:ext cx="4048" cy="889841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1963927" y="3002072"/>
            <a:ext cx="6252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549008" y="2312606"/>
            <a:ext cx="2952000" cy="630999"/>
            <a:chOff x="2486550" y="1983706"/>
            <a:chExt cx="1623645" cy="458459"/>
          </a:xfrm>
        </p:grpSpPr>
        <p:sp>
          <p:nvSpPr>
            <p:cNvPr id="49" name="다이아몬드 48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" name="다이아몬드 8"/>
            <p:cNvSpPr/>
            <p:nvPr/>
          </p:nvSpPr>
          <p:spPr>
            <a:xfrm>
              <a:off x="2486550" y="1983706"/>
              <a:ext cx="1620180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</a:t>
              </a:r>
              <a:r>
                <a:rPr lang="en-US" altLang="ko-KR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100</a:t>
              </a:r>
              <a:r>
                <a:rPr lang="ko-KR" altLang="en-US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만원 초과</a:t>
              </a:r>
              <a:endParaRPr lang="en-US" altLang="ko-KR" sz="1150" b="1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매 회계연도 </a:t>
              </a:r>
              <a:r>
                <a:rPr lang="en-US" altLang="ko-KR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300</a:t>
              </a:r>
              <a:r>
                <a:rPr lang="ko-KR" altLang="en-US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만원</a:t>
              </a:r>
              <a:r>
                <a:rPr lang="en-US" altLang="ko-KR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15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53" name="직선 연결선 152"/>
          <p:cNvCxnSpPr/>
          <p:nvPr/>
        </p:nvCxnSpPr>
        <p:spPr>
          <a:xfrm>
            <a:off x="3501008" y="4088904"/>
            <a:ext cx="729134" cy="199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3578023" y="3827294"/>
            <a:ext cx="6430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없</a:t>
            </a:r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음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58" name="직선 연결선 157"/>
          <p:cNvCxnSpPr/>
          <p:nvPr/>
        </p:nvCxnSpPr>
        <p:spPr>
          <a:xfrm>
            <a:off x="2019405" y="4386195"/>
            <a:ext cx="8753" cy="45754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1953725" y="4472398"/>
            <a:ext cx="4825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있음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49" name="그룹 148"/>
          <p:cNvGrpSpPr/>
          <p:nvPr/>
        </p:nvGrpSpPr>
        <p:grpSpPr>
          <a:xfrm>
            <a:off x="549009" y="3797728"/>
            <a:ext cx="2951999" cy="630999"/>
            <a:chOff x="2486549" y="1983706"/>
            <a:chExt cx="1627794" cy="458459"/>
          </a:xfrm>
        </p:grpSpPr>
        <p:sp>
          <p:nvSpPr>
            <p:cNvPr id="150" name="다이아몬드 149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51" name="다이아몬드 150"/>
            <p:cNvSpPr/>
            <p:nvPr/>
          </p:nvSpPr>
          <p:spPr>
            <a:xfrm>
              <a:off x="2486549" y="1983706"/>
              <a:ext cx="1627794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150" b="1" spc="-1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</a:t>
              </a:r>
              <a:r>
                <a:rPr lang="ko-KR" altLang="en-US" sz="1150" b="1" spc="-10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등</a:t>
              </a:r>
              <a:r>
                <a:rPr lang="ko-KR" altLang="en-US" sz="1150" b="1" spc="-1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제공자와의</a:t>
              </a:r>
              <a:r>
                <a:rPr lang="ko-KR" altLang="en-US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endParaRPr lang="en-US" altLang="ko-KR" sz="1150" b="1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직무관련성</a:t>
              </a:r>
              <a:r>
                <a:rPr lang="en-US" altLang="ko-KR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150" b="1" spc="-1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대가성</a:t>
              </a:r>
              <a:r>
                <a:rPr lang="en-US" altLang="ko-KR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15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10" name="그룹 109"/>
          <p:cNvGrpSpPr/>
          <p:nvPr/>
        </p:nvGrpSpPr>
        <p:grpSpPr>
          <a:xfrm>
            <a:off x="4276981" y="3730052"/>
            <a:ext cx="680906" cy="862908"/>
            <a:chOff x="4951149" y="2032780"/>
            <a:chExt cx="1121183" cy="327077"/>
          </a:xfrm>
        </p:grpSpPr>
        <p:sp>
          <p:nvSpPr>
            <p:cNvPr id="111" name="직사각형 110"/>
            <p:cNvSpPr/>
            <p:nvPr/>
          </p:nvSpPr>
          <p:spPr>
            <a:xfrm>
              <a:off x="4992212" y="2046429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2" name="직사각형 111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제재</a:t>
              </a:r>
              <a:endPara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없음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13" name="그룹 112"/>
          <p:cNvGrpSpPr/>
          <p:nvPr/>
        </p:nvGrpSpPr>
        <p:grpSpPr>
          <a:xfrm>
            <a:off x="5063155" y="3747953"/>
            <a:ext cx="1318173" cy="831837"/>
            <a:chOff x="4951149" y="2032780"/>
            <a:chExt cx="1105044" cy="327528"/>
          </a:xfrm>
        </p:grpSpPr>
        <p:sp>
          <p:nvSpPr>
            <p:cNvPr id="114" name="직사각형 113"/>
            <p:cNvSpPr/>
            <p:nvPr/>
          </p:nvSpPr>
          <p:spPr>
            <a:xfrm>
              <a:off x="4976073" y="2046880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5" name="직사각형 114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1200" spc="-15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이하 징역 또는 </a:t>
              </a:r>
              <a:endParaRPr lang="en-US" altLang="ko-KR" sz="1200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200" spc="-13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1200" spc="-13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천만원</a:t>
              </a:r>
              <a:r>
                <a:rPr lang="ko-KR" altLang="en-US" sz="1200" spc="-13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이하 벌금</a:t>
              </a:r>
            </a:p>
          </p:txBody>
        </p:sp>
      </p:grpSp>
      <p:cxnSp>
        <p:nvCxnSpPr>
          <p:cNvPr id="116" name="직선 연결선 115"/>
          <p:cNvCxnSpPr/>
          <p:nvPr/>
        </p:nvCxnSpPr>
        <p:spPr>
          <a:xfrm flipV="1">
            <a:off x="3527686" y="4341464"/>
            <a:ext cx="0" cy="651126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057697" y="4763644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18" name="직선 연결선 117"/>
          <p:cNvCxnSpPr/>
          <p:nvPr/>
        </p:nvCxnSpPr>
        <p:spPr>
          <a:xfrm>
            <a:off x="2945793" y="5249363"/>
            <a:ext cx="78703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양쪽 모서리가 잘린 사각형 119"/>
          <p:cNvSpPr/>
          <p:nvPr/>
        </p:nvSpPr>
        <p:spPr>
          <a:xfrm>
            <a:off x="961657" y="4894449"/>
            <a:ext cx="1984136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1" name="양쪽 모서리가 잘린 사각형 120"/>
          <p:cNvSpPr/>
          <p:nvPr/>
        </p:nvSpPr>
        <p:spPr>
          <a:xfrm>
            <a:off x="926777" y="4843737"/>
            <a:ext cx="1984136" cy="484314"/>
          </a:xfrm>
          <a:prstGeom prst="snip2Same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소속기관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권익위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등 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 및 반환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인도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25" name="그룹 124"/>
          <p:cNvGrpSpPr/>
          <p:nvPr/>
        </p:nvGrpSpPr>
        <p:grpSpPr>
          <a:xfrm>
            <a:off x="3732825" y="4736976"/>
            <a:ext cx="2667975" cy="712718"/>
            <a:chOff x="4951148" y="2032780"/>
            <a:chExt cx="1092642" cy="327528"/>
          </a:xfrm>
        </p:grpSpPr>
        <p:sp>
          <p:nvSpPr>
            <p:cNvPr id="126" name="직사각형 125"/>
            <p:cNvSpPr/>
            <p:nvPr/>
          </p:nvSpPr>
          <p:spPr>
            <a:xfrm>
              <a:off x="4963670" y="2046880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27" name="직사각형 126"/>
            <p:cNvSpPr/>
            <p:nvPr/>
          </p:nvSpPr>
          <p:spPr>
            <a:xfrm>
              <a:off x="4951148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과태료 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부과 </a:t>
              </a:r>
              <a:endPara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(2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배이상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5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배이하에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상당하는 금액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※ 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대가성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인정될 경우 형사처벌 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8" name="직선 연결선 17"/>
          <p:cNvCxnSpPr/>
          <p:nvPr/>
        </p:nvCxnSpPr>
        <p:spPr>
          <a:xfrm>
            <a:off x="2945793" y="4992590"/>
            <a:ext cx="581893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직선 연결선 151"/>
          <p:cNvCxnSpPr/>
          <p:nvPr/>
        </p:nvCxnSpPr>
        <p:spPr>
          <a:xfrm>
            <a:off x="3527686" y="4340607"/>
            <a:ext cx="702456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3073967" y="8434840"/>
            <a:ext cx="6430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80" name="직선 연결선 179"/>
          <p:cNvCxnSpPr/>
          <p:nvPr/>
        </p:nvCxnSpPr>
        <p:spPr>
          <a:xfrm>
            <a:off x="2312712" y="5746294"/>
            <a:ext cx="3478" cy="709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1" name="그룹 180"/>
          <p:cNvGrpSpPr/>
          <p:nvPr/>
        </p:nvGrpSpPr>
        <p:grpSpPr>
          <a:xfrm>
            <a:off x="548680" y="5673080"/>
            <a:ext cx="3531504" cy="336485"/>
            <a:chOff x="2890985" y="1784648"/>
            <a:chExt cx="1017787" cy="336485"/>
          </a:xfrm>
        </p:grpSpPr>
        <p:sp>
          <p:nvSpPr>
            <p:cNvPr id="186" name="대각선 방향의 모서리가 둥근 사각형 185"/>
            <p:cNvSpPr/>
            <p:nvPr/>
          </p:nvSpPr>
          <p:spPr>
            <a:xfrm>
              <a:off x="2919870" y="1809546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87" name="대각선 방향의 모서리가 둥근 사각형 186"/>
            <p:cNvSpPr/>
            <p:nvPr/>
          </p:nvSpPr>
          <p:spPr>
            <a:xfrm>
              <a:off x="2890985" y="1784648"/>
              <a:ext cx="1008112" cy="288032"/>
            </a:xfrm>
            <a:prstGeom prst="round2Diag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‘</a:t>
              </a:r>
              <a:r>
                <a:rPr lang="ko-KR" altLang="en-US" sz="1600" b="1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공직자등의</a:t>
              </a:r>
              <a:r>
                <a:rPr lang="ko-KR" altLang="en-US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배우자</a:t>
              </a:r>
              <a:r>
                <a:rPr lang="en-US" altLang="ko-KR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’</a:t>
              </a:r>
              <a:r>
                <a:rPr lang="ko-KR" altLang="en-US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가 받은 </a:t>
              </a:r>
              <a:r>
                <a:rPr lang="ko-KR" altLang="en-US" sz="1600" b="1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금품등</a:t>
              </a:r>
              <a:endPara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88" name="직선 연결선 187"/>
          <p:cNvCxnSpPr/>
          <p:nvPr/>
        </p:nvCxnSpPr>
        <p:spPr>
          <a:xfrm>
            <a:off x="4222021" y="6557674"/>
            <a:ext cx="809318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4268988" y="6320640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08" name="직선 연결선 207"/>
          <p:cNvCxnSpPr>
            <a:endCxn id="219" idx="0"/>
          </p:cNvCxnSpPr>
          <p:nvPr/>
        </p:nvCxnSpPr>
        <p:spPr>
          <a:xfrm>
            <a:off x="2311814" y="6833303"/>
            <a:ext cx="899" cy="3853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2299383" y="6940008"/>
            <a:ext cx="6252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있음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10" name="그룹 209"/>
          <p:cNvGrpSpPr/>
          <p:nvPr/>
        </p:nvGrpSpPr>
        <p:grpSpPr>
          <a:xfrm>
            <a:off x="404664" y="6201781"/>
            <a:ext cx="3842683" cy="711805"/>
            <a:chOff x="2486550" y="1983706"/>
            <a:chExt cx="1623645" cy="458459"/>
          </a:xfrm>
        </p:grpSpPr>
        <p:sp>
          <p:nvSpPr>
            <p:cNvPr id="211" name="다이아몬드 210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12" name="다이아몬드 211"/>
            <p:cNvSpPr/>
            <p:nvPr/>
          </p:nvSpPr>
          <p:spPr>
            <a:xfrm>
              <a:off x="2486550" y="1983706"/>
              <a:ext cx="1620180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공직자와 </a:t>
              </a:r>
              <a:r>
                <a:rPr lang="ko-KR" altLang="en-US" sz="1150" b="1" spc="-1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금품등제공자와의</a:t>
              </a:r>
              <a:r>
                <a:rPr lang="ko-KR" altLang="en-US" sz="115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endParaRPr lang="en-US" altLang="ko-KR" sz="115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직무관련성</a:t>
              </a:r>
              <a:r>
                <a:rPr lang="en-US" altLang="ko-KR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150" b="1" spc="-10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대가성</a:t>
              </a:r>
              <a:r>
                <a:rPr lang="en-US" altLang="ko-KR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15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213" name="직선 연결선 212"/>
          <p:cNvCxnSpPr/>
          <p:nvPr/>
        </p:nvCxnSpPr>
        <p:spPr>
          <a:xfrm>
            <a:off x="3788712" y="7509867"/>
            <a:ext cx="729134" cy="199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3809149" y="7261279"/>
            <a:ext cx="6430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15" name="직선 연결선 214"/>
          <p:cNvCxnSpPr/>
          <p:nvPr/>
        </p:nvCxnSpPr>
        <p:spPr>
          <a:xfrm flipH="1">
            <a:off x="2310114" y="7859121"/>
            <a:ext cx="1700" cy="507843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2276544" y="7968781"/>
            <a:ext cx="648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17" name="그룹 216"/>
          <p:cNvGrpSpPr/>
          <p:nvPr/>
        </p:nvGrpSpPr>
        <p:grpSpPr>
          <a:xfrm>
            <a:off x="836713" y="7218691"/>
            <a:ext cx="2951999" cy="630999"/>
            <a:chOff x="2486549" y="1983706"/>
            <a:chExt cx="1627794" cy="458459"/>
          </a:xfrm>
        </p:grpSpPr>
        <p:sp>
          <p:nvSpPr>
            <p:cNvPr id="218" name="다이아몬드 217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19" name="다이아몬드 218"/>
            <p:cNvSpPr/>
            <p:nvPr/>
          </p:nvSpPr>
          <p:spPr>
            <a:xfrm>
              <a:off x="2486549" y="1983706"/>
              <a:ext cx="1627794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</a:t>
              </a:r>
              <a:r>
                <a:rPr lang="en-US" altLang="ko-KR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100</a:t>
              </a:r>
              <a:r>
                <a:rPr lang="ko-KR" altLang="en-US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만원 초과</a:t>
              </a:r>
              <a:endParaRPr lang="en-US" altLang="ko-KR" sz="115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매 회계연도 </a:t>
              </a:r>
              <a:r>
                <a:rPr lang="en-US" altLang="ko-KR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300</a:t>
              </a:r>
              <a:r>
                <a:rPr lang="ko-KR" altLang="en-US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만원</a:t>
              </a:r>
              <a:r>
                <a:rPr lang="en-US" altLang="ko-KR" sz="1150" b="1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15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20" name="그룹 219"/>
          <p:cNvGrpSpPr/>
          <p:nvPr/>
        </p:nvGrpSpPr>
        <p:grpSpPr>
          <a:xfrm>
            <a:off x="5041762" y="6389200"/>
            <a:ext cx="946024" cy="336947"/>
            <a:chOff x="4951151" y="2032780"/>
            <a:chExt cx="1090335" cy="328888"/>
          </a:xfrm>
        </p:grpSpPr>
        <p:sp>
          <p:nvSpPr>
            <p:cNvPr id="221" name="직사각형 220"/>
            <p:cNvSpPr/>
            <p:nvPr/>
          </p:nvSpPr>
          <p:spPr>
            <a:xfrm>
              <a:off x="4961366" y="2048240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22" name="직사각형 221"/>
            <p:cNvSpPr/>
            <p:nvPr/>
          </p:nvSpPr>
          <p:spPr>
            <a:xfrm>
              <a:off x="4951151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제재 없음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27" name="TextBox 226"/>
          <p:cNvSpPr txBox="1"/>
          <p:nvPr/>
        </p:nvSpPr>
        <p:spPr>
          <a:xfrm>
            <a:off x="1046559" y="8390479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28" name="직선 연결선 227"/>
          <p:cNvCxnSpPr/>
          <p:nvPr/>
        </p:nvCxnSpPr>
        <p:spPr>
          <a:xfrm>
            <a:off x="2910913" y="8636039"/>
            <a:ext cx="78703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4" name="그룹 263"/>
          <p:cNvGrpSpPr/>
          <p:nvPr/>
        </p:nvGrpSpPr>
        <p:grpSpPr>
          <a:xfrm>
            <a:off x="1412776" y="8378381"/>
            <a:ext cx="1692034" cy="515317"/>
            <a:chOff x="1317861" y="8568949"/>
            <a:chExt cx="2005224" cy="515317"/>
          </a:xfrm>
        </p:grpSpPr>
        <p:sp>
          <p:nvSpPr>
            <p:cNvPr id="229" name="양쪽 모서리가 잘린 사각형 228"/>
            <p:cNvSpPr/>
            <p:nvPr/>
          </p:nvSpPr>
          <p:spPr>
            <a:xfrm>
              <a:off x="1338949" y="8599952"/>
              <a:ext cx="1984136" cy="484314"/>
            </a:xfrm>
            <a:prstGeom prst="snip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30" name="양쪽 모서리가 잘린 사각형 229"/>
            <p:cNvSpPr/>
            <p:nvPr/>
          </p:nvSpPr>
          <p:spPr>
            <a:xfrm>
              <a:off x="1317861" y="8568949"/>
              <a:ext cx="1984136" cy="484314"/>
            </a:xfrm>
            <a:prstGeom prst="snip2Same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소속기관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/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권익위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등 </a:t>
              </a:r>
              <a:endPara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신고 및 반환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인도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31" name="그룹 230"/>
          <p:cNvGrpSpPr/>
          <p:nvPr/>
        </p:nvGrpSpPr>
        <p:grpSpPr>
          <a:xfrm>
            <a:off x="3717032" y="8308442"/>
            <a:ext cx="2609905" cy="640584"/>
            <a:chOff x="4951148" y="2032780"/>
            <a:chExt cx="1088942" cy="327528"/>
          </a:xfrm>
        </p:grpSpPr>
        <p:sp>
          <p:nvSpPr>
            <p:cNvPr id="232" name="직사각형 231"/>
            <p:cNvSpPr/>
            <p:nvPr/>
          </p:nvSpPr>
          <p:spPr>
            <a:xfrm>
              <a:off x="4976074" y="2046880"/>
              <a:ext cx="1064016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4951148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과태료 부과</a:t>
              </a:r>
              <a:endPara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(2</a:t>
              </a:r>
              <a:r>
                <a:rPr lang="ko-KR" altLang="en-US" sz="120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배이상</a:t>
              </a:r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5</a:t>
              </a:r>
              <a:r>
                <a:rPr lang="ko-KR" altLang="en-US" sz="120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배이하에</a:t>
              </a:r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상당하는 금액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※ 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대가성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인정될 경우 형사처벌 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238" name="직선 연결선 237"/>
          <p:cNvCxnSpPr/>
          <p:nvPr/>
        </p:nvCxnSpPr>
        <p:spPr>
          <a:xfrm>
            <a:off x="5424501" y="6706648"/>
            <a:ext cx="9025" cy="41010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5410788" y="6762007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40" name="직선 연결선 239"/>
          <p:cNvCxnSpPr/>
          <p:nvPr/>
        </p:nvCxnSpPr>
        <p:spPr>
          <a:xfrm flipH="1">
            <a:off x="5074920" y="7540632"/>
            <a:ext cx="4455" cy="36581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Box 240"/>
          <p:cNvSpPr txBox="1"/>
          <p:nvPr/>
        </p:nvSpPr>
        <p:spPr>
          <a:xfrm>
            <a:off x="5079375" y="7601070"/>
            <a:ext cx="6430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242" name="그룹 241"/>
          <p:cNvGrpSpPr/>
          <p:nvPr/>
        </p:nvGrpSpPr>
        <p:grpSpPr>
          <a:xfrm>
            <a:off x="539392" y="8382959"/>
            <a:ext cx="507167" cy="496205"/>
            <a:chOff x="4951149" y="2032780"/>
            <a:chExt cx="1121183" cy="327077"/>
          </a:xfrm>
        </p:grpSpPr>
        <p:sp>
          <p:nvSpPr>
            <p:cNvPr id="243" name="직사각형 242"/>
            <p:cNvSpPr/>
            <p:nvPr/>
          </p:nvSpPr>
          <p:spPr>
            <a:xfrm>
              <a:off x="4992212" y="2046429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제재없음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45" name="그룹 244"/>
          <p:cNvGrpSpPr/>
          <p:nvPr/>
        </p:nvGrpSpPr>
        <p:grpSpPr>
          <a:xfrm>
            <a:off x="3717031" y="7930784"/>
            <a:ext cx="2604557" cy="341177"/>
            <a:chOff x="4951149" y="2032780"/>
            <a:chExt cx="1089439" cy="342040"/>
          </a:xfrm>
        </p:grpSpPr>
        <p:sp>
          <p:nvSpPr>
            <p:cNvPr id="246" name="직사각형 245"/>
            <p:cNvSpPr/>
            <p:nvPr/>
          </p:nvSpPr>
          <p:spPr>
            <a:xfrm>
              <a:off x="4961750" y="2061392"/>
              <a:ext cx="1078838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47" name="직사각형 246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1200" spc="-15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이하 징역</a:t>
              </a:r>
              <a:r>
                <a:rPr lang="en-US" altLang="ko-KR" sz="120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200" spc="-15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또는 </a:t>
              </a:r>
              <a:r>
                <a:rPr lang="en-US" altLang="ko-KR" sz="1200" spc="-13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1200" spc="-13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천만원</a:t>
              </a:r>
              <a:r>
                <a:rPr lang="ko-KR" altLang="en-US" sz="1200" spc="-13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이하 벌금</a:t>
              </a:r>
              <a:endParaRPr lang="ko-KR" altLang="en-US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53" name="그룹 252"/>
          <p:cNvGrpSpPr/>
          <p:nvPr/>
        </p:nvGrpSpPr>
        <p:grpSpPr>
          <a:xfrm>
            <a:off x="4554536" y="7066044"/>
            <a:ext cx="1748955" cy="535026"/>
            <a:chOff x="4626544" y="7329264"/>
            <a:chExt cx="2019016" cy="535026"/>
          </a:xfrm>
        </p:grpSpPr>
        <p:sp>
          <p:nvSpPr>
            <p:cNvPr id="236" name="양쪽 모서리가 잘린 사각형 235"/>
            <p:cNvSpPr/>
            <p:nvPr/>
          </p:nvSpPr>
          <p:spPr>
            <a:xfrm>
              <a:off x="4661424" y="7379976"/>
              <a:ext cx="1984136" cy="484314"/>
            </a:xfrm>
            <a:prstGeom prst="snip2Same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37" name="양쪽 모서리가 잘린 사각형 236"/>
            <p:cNvSpPr/>
            <p:nvPr/>
          </p:nvSpPr>
          <p:spPr>
            <a:xfrm>
              <a:off x="4626544" y="7329264"/>
              <a:ext cx="1984136" cy="484314"/>
            </a:xfrm>
            <a:prstGeom prst="snip2Same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소속기관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/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권익위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등 </a:t>
              </a:r>
              <a:endPara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신고 및 반환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인도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454437" y="9030898"/>
            <a:ext cx="596263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ko-KR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※ </a:t>
            </a:r>
            <a:r>
              <a:rPr lang="ko-KR" altLang="en-US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신고 또는 반환</a:t>
            </a:r>
            <a:r>
              <a:rPr lang="en-US" altLang="ko-KR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인도</a:t>
            </a:r>
            <a:r>
              <a:rPr lang="en-US" altLang="ko-KR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) </a:t>
            </a:r>
            <a:r>
              <a:rPr lang="ko-KR" altLang="en-US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의무 중 어느 하나라도 이행하지 않을 경우 징계대상</a:t>
            </a:r>
            <a:endParaRPr lang="en-US" altLang="ko-KR" sz="1000" spc="-120" dirty="0" smtClean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>
              <a:lnSpc>
                <a:spcPts val="1100"/>
              </a:lnSpc>
            </a:pPr>
            <a:r>
              <a:rPr lang="en-US" altLang="ko-KR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※ </a:t>
            </a:r>
            <a:r>
              <a:rPr lang="ko-KR" altLang="en-US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수수 </a:t>
            </a:r>
            <a:r>
              <a:rPr lang="ko-KR" altLang="en-US" sz="1000" spc="-120" dirty="0">
                <a:latin typeface="돋움" panose="020B0600000101010101" pitchFamily="50" charset="-127"/>
                <a:ea typeface="돋움" panose="020B0600000101010101" pitchFamily="50" charset="-127"/>
              </a:rPr>
              <a:t>금지 </a:t>
            </a:r>
            <a:r>
              <a:rPr lang="ko-KR" altLang="en-US" sz="1000" spc="-120" dirty="0" err="1">
                <a:latin typeface="돋움" panose="020B0600000101010101" pitchFamily="50" charset="-127"/>
                <a:ea typeface="돋움" panose="020B0600000101010101" pitchFamily="50" charset="-127"/>
              </a:rPr>
              <a:t>금품등을</a:t>
            </a:r>
            <a:r>
              <a:rPr lang="ko-KR" altLang="en-US" sz="1000" spc="-120" dirty="0">
                <a:latin typeface="돋움" panose="020B0600000101010101" pitchFamily="50" charset="-127"/>
                <a:ea typeface="돋움" panose="020B0600000101010101" pitchFamily="50" charset="-127"/>
              </a:rPr>
              <a:t> 제공한 자도 </a:t>
            </a:r>
            <a:r>
              <a:rPr lang="en-US" altLang="ko-KR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1000" spc="-120" dirty="0">
                <a:latin typeface="돋움" panose="020B0600000101010101" pitchFamily="50" charset="-127"/>
                <a:ea typeface="돋움" panose="020B0600000101010101" pitchFamily="50" charset="-127"/>
              </a:rPr>
              <a:t>공직자등과 동일한 수준으로 </a:t>
            </a:r>
            <a:r>
              <a:rPr lang="ko-KR" altLang="en-US" sz="1000" spc="-12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제재</a:t>
            </a:r>
            <a:endParaRPr lang="en-US" altLang="ko-KR" sz="1000" spc="-100" dirty="0" smtClean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>
              <a:lnSpc>
                <a:spcPts val="1100"/>
              </a:lnSpc>
            </a:pPr>
            <a:r>
              <a:rPr lang="en-US" altLang="ko-KR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※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공직자는 자신의 </a:t>
            </a:r>
            <a:r>
              <a:rPr lang="ko-KR" altLang="en-US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배우자가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직무와</a:t>
            </a:r>
            <a:r>
              <a:rPr lang="en-US" altLang="ko-KR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관련하여 </a:t>
            </a:r>
            <a:r>
              <a:rPr lang="ko-KR" altLang="en-US" sz="1000" spc="-100" dirty="0" err="1">
                <a:latin typeface="돋움" panose="020B0600000101010101" pitchFamily="50" charset="-127"/>
                <a:ea typeface="돋움" panose="020B0600000101010101" pitchFamily="50" charset="-127"/>
              </a:rPr>
              <a:t>금품등을</a:t>
            </a:r>
            <a:r>
              <a:rPr lang="ko-KR" altLang="en-US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 받거나 요구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또는</a:t>
            </a:r>
            <a:r>
              <a:rPr lang="en-US" altLang="ko-KR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제공받기로 약속한</a:t>
            </a:r>
            <a:endParaRPr lang="en-US" altLang="ko-KR" sz="1000" spc="-100" dirty="0" smtClean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>
              <a:lnSpc>
                <a:spcPts val="1100"/>
              </a:lnSpc>
            </a:pPr>
            <a:r>
              <a:rPr lang="en-US" altLang="ko-KR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 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사실을 알고도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신고하지 </a:t>
            </a:r>
            <a:r>
              <a:rPr lang="ko-KR" altLang="en-US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아니한 경우</a:t>
            </a:r>
            <a:r>
              <a:rPr lang="en-US" altLang="ko-KR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신고 </a:t>
            </a:r>
            <a:r>
              <a:rPr lang="ko-KR" altLang="en-US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및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반환</a:t>
            </a:r>
            <a:r>
              <a:rPr lang="en-US" altLang="ko-KR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인도</a:t>
            </a:r>
            <a:r>
              <a:rPr lang="en-US" altLang="ko-KR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하지 </a:t>
            </a:r>
            <a:r>
              <a:rPr lang="ko-KR" altLang="en-US" sz="1000" spc="-100" dirty="0">
                <a:latin typeface="돋움" panose="020B0600000101010101" pitchFamily="50" charset="-127"/>
                <a:ea typeface="돋움" panose="020B0600000101010101" pitchFamily="50" charset="-127"/>
              </a:rPr>
              <a:t>아니한 경우와 동일한 </a:t>
            </a:r>
            <a:r>
              <a:rPr lang="ko-KR" altLang="en-US" sz="1000" spc="-1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처분</a:t>
            </a:r>
            <a:endParaRPr lang="en-US" altLang="ko-KR" sz="1000" spc="-100" dirty="0" smtClean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4" name="사각형 설명선 93"/>
          <p:cNvSpPr/>
          <p:nvPr/>
        </p:nvSpPr>
        <p:spPr>
          <a:xfrm>
            <a:off x="3485191" y="1358153"/>
            <a:ext cx="2749606" cy="679189"/>
          </a:xfrm>
          <a:prstGeom prst="wedgeRectCallout">
            <a:avLst>
              <a:gd name="adj1" fmla="val -68692"/>
              <a:gd name="adj2" fmla="val 109932"/>
            </a:avLst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050" spc="-8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공직자등은</a:t>
            </a:r>
            <a:r>
              <a:rPr lang="ko-KR" altLang="en-US" sz="1050" spc="-8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직무 관련 여부 및 그 </a:t>
            </a:r>
            <a:r>
              <a:rPr lang="ko-KR" altLang="en-US" sz="1050" spc="-8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명목에</a:t>
            </a:r>
            <a:r>
              <a:rPr lang="en-US" altLang="ko-KR" sz="1050" spc="-8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050" spc="-8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관계없이 </a:t>
            </a:r>
            <a:r>
              <a:rPr lang="ko-KR" altLang="en-US" sz="1050" spc="-8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동일인으로부터 </a:t>
            </a:r>
            <a:r>
              <a:rPr lang="en-US" altLang="ko-KR" sz="1050" spc="-8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050" spc="-8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 </a:t>
            </a:r>
            <a:r>
              <a:rPr lang="en-US" altLang="ko-KR" sz="1050" spc="-8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r>
              <a:rPr lang="ko-KR" altLang="en-US" sz="1050" spc="-8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</a:t>
            </a:r>
            <a:r>
              <a:rPr lang="en-US" altLang="ko-KR" sz="1050" spc="-8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lang="ko-KR" altLang="en-US" sz="1050" spc="-8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매 회계연도 </a:t>
            </a:r>
            <a:r>
              <a:rPr lang="en-US" altLang="ko-KR" sz="105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300</a:t>
            </a:r>
            <a:r>
              <a:rPr lang="ko-KR" altLang="en-US" sz="105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</a:t>
            </a:r>
            <a:r>
              <a:rPr lang="en-US" altLang="ko-KR" sz="105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05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초과하는 </a:t>
            </a:r>
            <a:r>
              <a:rPr lang="ko-KR" altLang="en-US" sz="1050" spc="-10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금품등을</a:t>
            </a:r>
            <a:r>
              <a:rPr lang="ko-KR" altLang="en-US" sz="105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5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받거나 요구 또는 약속하는 행위 금지</a:t>
            </a:r>
            <a:endParaRPr lang="en-US" altLang="ko-KR" sz="105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5" name="사각형 설명선 94"/>
          <p:cNvSpPr/>
          <p:nvPr/>
        </p:nvSpPr>
        <p:spPr>
          <a:xfrm>
            <a:off x="2600744" y="3052482"/>
            <a:ext cx="1649433" cy="695471"/>
          </a:xfrm>
          <a:prstGeom prst="wedgeRectCallout">
            <a:avLst>
              <a:gd name="adj1" fmla="val -41196"/>
              <a:gd name="adj2" fmla="val 75650"/>
            </a:avLst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050" spc="-1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공직자등은</a:t>
            </a:r>
            <a:r>
              <a:rPr lang="ko-KR" altLang="en-US" sz="105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직무와 관련이 있는 경우 </a:t>
            </a:r>
            <a:r>
              <a:rPr lang="ko-KR" altLang="en-US" sz="105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법에서 </a:t>
            </a:r>
            <a:r>
              <a:rPr lang="ko-KR" altLang="en-US" sz="105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규정한 </a:t>
            </a:r>
            <a:r>
              <a:rPr lang="ko-KR" altLang="en-US" sz="105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예외사유</a:t>
            </a:r>
            <a:r>
              <a:rPr lang="en-US" altLang="ko-KR" sz="105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50" b="1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ko-KR" altLang="en-US" sz="1050" b="1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쪽</a:t>
            </a:r>
            <a:r>
              <a:rPr lang="en-US" altLang="ko-KR" sz="1050" b="1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050" b="1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외의</a:t>
            </a:r>
            <a:r>
              <a:rPr lang="ko-KR" altLang="en-US" sz="105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50" spc="-10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금품등</a:t>
            </a:r>
            <a:r>
              <a:rPr lang="ko-KR" altLang="en-US" sz="105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5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수수 불가</a:t>
            </a:r>
          </a:p>
        </p:txBody>
      </p:sp>
    </p:spTree>
    <p:extLst>
      <p:ext uri="{BB962C8B-B14F-4D97-AF65-F5344CB8AC3E}">
        <p14:creationId xmlns:p14="http://schemas.microsoft.com/office/powerpoint/2010/main" xmlns="" val="328036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모서리가 둥근 직사각형 67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모서리가 둥근 직사각형 46"/>
          <p:cNvSpPr/>
          <p:nvPr/>
        </p:nvSpPr>
        <p:spPr>
          <a:xfrm>
            <a:off x="404664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66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5" name="직선 연결선 164"/>
          <p:cNvCxnSpPr/>
          <p:nvPr/>
        </p:nvCxnSpPr>
        <p:spPr>
          <a:xfrm>
            <a:off x="2091312" y="1856718"/>
            <a:ext cx="0" cy="8964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모서리가 둥근 직사각형 4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적용대상별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수수금지 자가진단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1556792" y="1640632"/>
            <a:ext cx="1008112" cy="336485"/>
            <a:chOff x="2890985" y="1784648"/>
            <a:chExt cx="1052515" cy="336485"/>
          </a:xfrm>
        </p:grpSpPr>
        <p:sp>
          <p:nvSpPr>
            <p:cNvPr id="46" name="대각선 방향의 모서리가 둥근 사각형 45"/>
            <p:cNvSpPr/>
            <p:nvPr/>
          </p:nvSpPr>
          <p:spPr>
            <a:xfrm>
              <a:off x="2954598" y="1809546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" name="대각선 방향의 모서리가 둥근 사각형 5"/>
            <p:cNvSpPr/>
            <p:nvPr/>
          </p:nvSpPr>
          <p:spPr>
            <a:xfrm>
              <a:off x="2890985" y="1784648"/>
              <a:ext cx="1008112" cy="288032"/>
            </a:xfrm>
            <a:prstGeom prst="round2Diag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금품등</a:t>
              </a:r>
              <a:endPara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1" name="직선 연결선 10"/>
          <p:cNvCxnSpPr/>
          <p:nvPr/>
        </p:nvCxnSpPr>
        <p:spPr>
          <a:xfrm>
            <a:off x="3550711" y="2590367"/>
            <a:ext cx="684076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59765" y="2351060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없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음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4365097" y="2271265"/>
            <a:ext cx="1972040" cy="571726"/>
            <a:chOff x="4951149" y="2032780"/>
            <a:chExt cx="1096614" cy="327077"/>
          </a:xfrm>
        </p:grpSpPr>
        <p:sp>
          <p:nvSpPr>
            <p:cNvPr id="51" name="직사각형 50"/>
            <p:cNvSpPr/>
            <p:nvPr/>
          </p:nvSpPr>
          <p:spPr>
            <a:xfrm>
              <a:off x="4967643" y="2046429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공직자등은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 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100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만원 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회계연도 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300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만원</a:t>
              </a:r>
              <a:r>
                <a:rPr lang="en-US" altLang="ko-KR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 </a:t>
              </a:r>
            </a:p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이하 내에서 수수 가능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588134" y="1280592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2. 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예외사유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cxnSp>
        <p:nvCxnSpPr>
          <p:cNvPr id="143" name="직선 연결선 142"/>
          <p:cNvCxnSpPr/>
          <p:nvPr/>
        </p:nvCxnSpPr>
        <p:spPr>
          <a:xfrm>
            <a:off x="3964757" y="8230503"/>
            <a:ext cx="0" cy="480016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3892749" y="8339480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58" name="직선 연결선 157"/>
          <p:cNvCxnSpPr/>
          <p:nvPr/>
        </p:nvCxnSpPr>
        <p:spPr>
          <a:xfrm>
            <a:off x="2060499" y="2933586"/>
            <a:ext cx="0" cy="112707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2010382" y="3313333"/>
            <a:ext cx="4825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있음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49" name="그룹 148"/>
          <p:cNvGrpSpPr/>
          <p:nvPr/>
        </p:nvGrpSpPr>
        <p:grpSpPr>
          <a:xfrm>
            <a:off x="521664" y="2302587"/>
            <a:ext cx="3044598" cy="630999"/>
            <a:chOff x="2486550" y="1983706"/>
            <a:chExt cx="1623645" cy="458459"/>
          </a:xfrm>
        </p:grpSpPr>
        <p:sp>
          <p:nvSpPr>
            <p:cNvPr id="150" name="다이아몬드 149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51" name="다이아몬드 150"/>
            <p:cNvSpPr/>
            <p:nvPr/>
          </p:nvSpPr>
          <p:spPr>
            <a:xfrm>
              <a:off x="2486550" y="1983706"/>
              <a:ext cx="1620180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1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</a:t>
              </a:r>
              <a:r>
                <a:rPr lang="ko-KR" altLang="en-US" sz="1200" b="1" spc="-10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등</a:t>
              </a:r>
              <a:r>
                <a:rPr lang="ko-KR" altLang="en-US" sz="1200" b="1" spc="-1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제공자와의</a:t>
              </a:r>
              <a:r>
                <a:rPr lang="ko-KR" altLang="en-US" sz="120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endParaRPr lang="en-US" altLang="ko-KR" sz="1200" b="1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직무관련성</a:t>
              </a:r>
              <a:endParaRPr lang="ko-KR" altLang="en-US" sz="120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79" name="사각형 설명선 78"/>
          <p:cNvSpPr/>
          <p:nvPr/>
        </p:nvSpPr>
        <p:spPr>
          <a:xfrm>
            <a:off x="3028044" y="3117812"/>
            <a:ext cx="2821807" cy="743625"/>
          </a:xfrm>
          <a:prstGeom prst="wedgeRectCallout">
            <a:avLst>
              <a:gd name="adj1" fmla="val -55488"/>
              <a:gd name="adj2" fmla="val 94949"/>
            </a:avLst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일상적인 </a:t>
            </a:r>
            <a:r>
              <a:rPr lang="ko-KR" altLang="en-US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사회생활을 보장하고 과도한 </a:t>
            </a:r>
            <a:endParaRPr lang="en-US" altLang="ko-KR" sz="1200" spc="-13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제한 </a:t>
            </a:r>
            <a:r>
              <a:rPr lang="ko-KR" altLang="en-US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소지를 방지하기 위한 </a:t>
            </a:r>
            <a:r>
              <a:rPr lang="en-US" altLang="ko-KR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가지 예외사유</a:t>
            </a:r>
            <a:endParaRPr lang="en-US" altLang="ko-KR" sz="1200" spc="-13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다른 법령</a:t>
            </a:r>
            <a:r>
              <a:rPr lang="en-US" altLang="ko-KR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특히 「형법」의 </a:t>
            </a:r>
            <a:r>
              <a:rPr lang="ko-KR" altLang="en-US" sz="1200" spc="-13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뇌물죄가</a:t>
            </a:r>
            <a:r>
              <a:rPr lang="ko-KR" altLang="en-US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성립</a:t>
            </a:r>
            <a:endParaRPr lang="en-US" altLang="ko-KR" sz="1200" spc="-13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하지 </a:t>
            </a:r>
            <a:r>
              <a:rPr lang="ko-KR" altLang="en-US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않는 범위 내에서 예외사유 성립 가능</a:t>
            </a:r>
          </a:p>
        </p:txBody>
      </p:sp>
      <p:grpSp>
        <p:nvGrpSpPr>
          <p:cNvPr id="82" name="그룹 81"/>
          <p:cNvGrpSpPr/>
          <p:nvPr/>
        </p:nvGrpSpPr>
        <p:grpSpPr>
          <a:xfrm>
            <a:off x="732150" y="4060656"/>
            <a:ext cx="2121844" cy="341378"/>
            <a:chOff x="9355945" y="5706913"/>
            <a:chExt cx="1952453" cy="527482"/>
          </a:xfrm>
        </p:grpSpPr>
        <p:sp>
          <p:nvSpPr>
            <p:cNvPr id="83" name="대각선 방향의 모서리가 둥근 사각형 82"/>
            <p:cNvSpPr/>
            <p:nvPr/>
          </p:nvSpPr>
          <p:spPr>
            <a:xfrm>
              <a:off x="9373362" y="5732309"/>
              <a:ext cx="1935036" cy="502086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4" name="대각선 방향의 모서리가 둥근 사각형 83"/>
            <p:cNvSpPr/>
            <p:nvPr/>
          </p:nvSpPr>
          <p:spPr>
            <a:xfrm>
              <a:off x="9355945" y="5706913"/>
              <a:ext cx="1935036" cy="502086"/>
            </a:xfrm>
            <a:prstGeom prst="round2Diag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예외사유 확인</a:t>
              </a:r>
              <a:endParaRPr lang="ko-KR" altLang="en-US" sz="120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90" name="그룹 89"/>
          <p:cNvGrpSpPr/>
          <p:nvPr/>
        </p:nvGrpSpPr>
        <p:grpSpPr>
          <a:xfrm>
            <a:off x="3501008" y="4160912"/>
            <a:ext cx="1127455" cy="327860"/>
            <a:chOff x="4951149" y="2032780"/>
            <a:chExt cx="1089561" cy="331866"/>
          </a:xfrm>
        </p:grpSpPr>
        <p:sp>
          <p:nvSpPr>
            <p:cNvPr id="91" name="직사각형 90"/>
            <p:cNvSpPr/>
            <p:nvPr/>
          </p:nvSpPr>
          <p:spPr>
            <a:xfrm>
              <a:off x="4960590" y="205121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2" name="직사각형 91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수수 가능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93" name="직선 연결선 92"/>
          <p:cNvCxnSpPr/>
          <p:nvPr/>
        </p:nvCxnSpPr>
        <p:spPr>
          <a:xfrm>
            <a:off x="4191441" y="4479551"/>
            <a:ext cx="0" cy="36000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3133593" y="4501263"/>
            <a:ext cx="10578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이상 해당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528161" y="7513514"/>
            <a:ext cx="2815066" cy="1053745"/>
          </a:xfrm>
          <a:prstGeom prst="rect">
            <a:avLst/>
          </a:prstGeom>
          <a:solidFill>
            <a:srgbClr val="FFFF99"/>
          </a:solidFill>
          <a:ln w="3175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민원을 신청하여 처리과정에 있는 개인</a:t>
            </a:r>
            <a:r>
              <a:rPr lang="en-US" altLang="ko-KR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단체</a:t>
            </a:r>
            <a:endParaRPr lang="en-US" altLang="ko-KR" sz="1100" spc="-13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수사</a:t>
            </a:r>
            <a:r>
              <a:rPr lang="en-US" altLang="ko-KR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감사</a:t>
            </a:r>
            <a:r>
              <a:rPr lang="en-US" altLang="ko-KR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감독 등의 대상인 개인</a:t>
            </a:r>
            <a:r>
              <a:rPr lang="en-US" altLang="ko-KR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단체</a:t>
            </a:r>
            <a:endParaRPr lang="en-US" altLang="ko-KR" sz="1100" spc="-13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계약체결절차 또는 계약 진행중인 개인</a:t>
            </a:r>
            <a:r>
              <a:rPr lang="en-US" altLang="ko-KR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단체 </a:t>
            </a:r>
            <a:endParaRPr lang="en-US" altLang="ko-KR" sz="1100" spc="-13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 밖에 결정</a:t>
            </a:r>
            <a:r>
              <a:rPr lang="en-US" altLang="ko-KR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집행으로 이익 또는 불이익을 </a:t>
            </a:r>
            <a:r>
              <a:rPr lang="en-US" altLang="ko-KR" sz="11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11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직접적으로 받는 개인</a:t>
            </a:r>
            <a:r>
              <a:rPr lang="en-US" altLang="ko-KR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1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단체 등</a:t>
            </a:r>
            <a:endParaRPr lang="ko-KR" altLang="en-US" sz="1100" spc="-13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00" name="그룹 99"/>
          <p:cNvGrpSpPr/>
          <p:nvPr/>
        </p:nvGrpSpPr>
        <p:grpSpPr>
          <a:xfrm>
            <a:off x="4928780" y="4160912"/>
            <a:ext cx="1127455" cy="327860"/>
            <a:chOff x="4951149" y="2032780"/>
            <a:chExt cx="1089561" cy="331866"/>
          </a:xfrm>
        </p:grpSpPr>
        <p:sp>
          <p:nvSpPr>
            <p:cNvPr id="101" name="직사각형 100"/>
            <p:cNvSpPr/>
            <p:nvPr/>
          </p:nvSpPr>
          <p:spPr>
            <a:xfrm>
              <a:off x="4960590" y="205121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2" name="직사각형 101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수수 금지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5395686" y="4475366"/>
            <a:ext cx="7701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해당없음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04" name="직선 연결선 103"/>
          <p:cNvCxnSpPr/>
          <p:nvPr/>
        </p:nvCxnSpPr>
        <p:spPr>
          <a:xfrm>
            <a:off x="5373216" y="4479551"/>
            <a:ext cx="0" cy="36000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2003525" y="4402034"/>
            <a:ext cx="0" cy="4040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직선 연결선 106"/>
          <p:cNvCxnSpPr/>
          <p:nvPr/>
        </p:nvCxnSpPr>
        <p:spPr>
          <a:xfrm>
            <a:off x="1052736" y="4378496"/>
            <a:ext cx="0" cy="27310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>
            <a:endCxn id="88" idx="1"/>
          </p:cNvCxnSpPr>
          <p:nvPr/>
        </p:nvCxnSpPr>
        <p:spPr>
          <a:xfrm>
            <a:off x="1052736" y="7123365"/>
            <a:ext cx="32485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3343227" y="7729514"/>
            <a:ext cx="71662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4059851" y="7729514"/>
            <a:ext cx="174936" cy="19900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>
            <a:endCxn id="157" idx="0"/>
          </p:cNvCxnSpPr>
          <p:nvPr/>
        </p:nvCxnSpPr>
        <p:spPr>
          <a:xfrm>
            <a:off x="4877031" y="7348163"/>
            <a:ext cx="1" cy="4455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그룹 16"/>
          <p:cNvGrpSpPr/>
          <p:nvPr/>
        </p:nvGrpSpPr>
        <p:grpSpPr>
          <a:xfrm>
            <a:off x="1377588" y="6898568"/>
            <a:ext cx="4144580" cy="494690"/>
            <a:chOff x="1300644" y="7113240"/>
            <a:chExt cx="4144580" cy="494690"/>
          </a:xfrm>
        </p:grpSpPr>
        <p:sp>
          <p:nvSpPr>
            <p:cNvPr id="87" name="직사각형 86"/>
            <p:cNvSpPr/>
            <p:nvPr/>
          </p:nvSpPr>
          <p:spPr>
            <a:xfrm>
              <a:off x="1340768" y="7163567"/>
              <a:ext cx="4104456" cy="4443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spc="-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8" name="직사각형 87"/>
            <p:cNvSpPr/>
            <p:nvPr/>
          </p:nvSpPr>
          <p:spPr>
            <a:xfrm>
              <a:off x="1300644" y="7113240"/>
              <a:ext cx="4104456" cy="44959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spc="-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1358872" y="7142220"/>
              <a:ext cx="3959869" cy="36408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원활한 직무수행</a:t>
              </a:r>
              <a:r>
                <a:rPr lang="en-US" altLang="ko-KR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사교･의례</a:t>
              </a:r>
              <a:r>
                <a:rPr lang="en-US" altLang="ko-KR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부조 목적으로 </a:t>
              </a:r>
              <a:r>
                <a:rPr lang="ko-KR" altLang="en-US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제공되는</a:t>
              </a:r>
              <a:endPara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만원 이하 음식물･</a:t>
              </a:r>
              <a:r>
                <a:rPr lang="en-US" altLang="ko-KR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5</a:t>
              </a:r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만원 이하 선물･</a:t>
              </a:r>
              <a:r>
                <a:rPr lang="en-US" altLang="ko-KR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10</a:t>
              </a:r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만원 이하 경조사비</a:t>
              </a:r>
            </a:p>
          </p:txBody>
        </p:sp>
      </p:grpSp>
      <p:grpSp>
        <p:nvGrpSpPr>
          <p:cNvPr id="155" name="그룹 154"/>
          <p:cNvGrpSpPr/>
          <p:nvPr/>
        </p:nvGrpSpPr>
        <p:grpSpPr>
          <a:xfrm>
            <a:off x="3357981" y="7793736"/>
            <a:ext cx="3044598" cy="630999"/>
            <a:chOff x="2486550" y="1983706"/>
            <a:chExt cx="1623645" cy="458459"/>
          </a:xfrm>
        </p:grpSpPr>
        <p:sp>
          <p:nvSpPr>
            <p:cNvPr id="156" name="다이아몬드 155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57" name="다이아몬드 156"/>
            <p:cNvSpPr/>
            <p:nvPr/>
          </p:nvSpPr>
          <p:spPr>
            <a:xfrm>
              <a:off x="2486550" y="1983706"/>
              <a:ext cx="1620180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직접적인 직무관련자</a:t>
              </a:r>
              <a:endParaRPr lang="ko-KR" altLang="en-US" sz="1200" b="1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17" name="그룹 116"/>
          <p:cNvGrpSpPr/>
          <p:nvPr/>
        </p:nvGrpSpPr>
        <p:grpSpPr>
          <a:xfrm>
            <a:off x="3284984" y="8720828"/>
            <a:ext cx="1361277" cy="408636"/>
            <a:chOff x="4951149" y="2032780"/>
            <a:chExt cx="1101358" cy="331866"/>
          </a:xfrm>
        </p:grpSpPr>
        <p:sp>
          <p:nvSpPr>
            <p:cNvPr id="118" name="직사각형 117"/>
            <p:cNvSpPr/>
            <p:nvPr/>
          </p:nvSpPr>
          <p:spPr>
            <a:xfrm>
              <a:off x="4972387" y="205121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9" name="직사각형 118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가액기준내라도</a:t>
              </a:r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수수 금지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20" name="직선 연결선 119"/>
          <p:cNvCxnSpPr/>
          <p:nvPr/>
        </p:nvCxnSpPr>
        <p:spPr>
          <a:xfrm>
            <a:off x="5699824" y="8230503"/>
            <a:ext cx="0" cy="480016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5627815" y="8339480"/>
            <a:ext cx="6094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22" name="그룹 121"/>
          <p:cNvGrpSpPr/>
          <p:nvPr/>
        </p:nvGrpSpPr>
        <p:grpSpPr>
          <a:xfrm>
            <a:off x="5020051" y="8720828"/>
            <a:ext cx="1361277" cy="408636"/>
            <a:chOff x="4951149" y="2032780"/>
            <a:chExt cx="1101358" cy="331866"/>
          </a:xfrm>
        </p:grpSpPr>
        <p:sp>
          <p:nvSpPr>
            <p:cNvPr id="123" name="직사각형 122"/>
            <p:cNvSpPr/>
            <p:nvPr/>
          </p:nvSpPr>
          <p:spPr>
            <a:xfrm>
              <a:off x="4972387" y="205121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24" name="직사각형 123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수수 가능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1370952" y="4755765"/>
            <a:ext cx="4938368" cy="1853419"/>
            <a:chOff x="1298944" y="4849874"/>
            <a:chExt cx="4938368" cy="1853419"/>
          </a:xfrm>
        </p:grpSpPr>
        <p:sp>
          <p:nvSpPr>
            <p:cNvPr id="175" name="직사각형 174"/>
            <p:cNvSpPr/>
            <p:nvPr/>
          </p:nvSpPr>
          <p:spPr>
            <a:xfrm>
              <a:off x="1339068" y="4900201"/>
              <a:ext cx="4898244" cy="180309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spc="-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6" name="직사각형 165"/>
            <p:cNvSpPr/>
            <p:nvPr/>
          </p:nvSpPr>
          <p:spPr>
            <a:xfrm>
              <a:off x="1298944" y="4849874"/>
              <a:ext cx="4898244" cy="182432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spc="-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7" name="직사각형 166"/>
            <p:cNvSpPr/>
            <p:nvPr/>
          </p:nvSpPr>
          <p:spPr>
            <a:xfrm>
              <a:off x="1423478" y="4921881"/>
              <a:ext cx="4670323" cy="37143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공공기관이나 상급 공직자 등이 제공하는 </a:t>
              </a:r>
              <a:r>
                <a:rPr lang="ko-KR" altLang="en-US" sz="1200" spc="-1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금품등</a:t>
              </a:r>
              <a:endPara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* </a:t>
              </a:r>
              <a:r>
                <a:rPr lang="ko-KR" altLang="en-US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같은 기관 소속 사이에서만 성립</a:t>
              </a:r>
              <a:r>
                <a:rPr lang="en-US" altLang="ko-KR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위로</a:t>
              </a:r>
              <a:r>
                <a:rPr lang="en-US" altLang="ko-KR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·</a:t>
              </a:r>
              <a:r>
                <a:rPr lang="ko-KR" altLang="en-US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격려</a:t>
              </a:r>
              <a:r>
                <a:rPr lang="en-US" altLang="ko-KR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·</a:t>
              </a:r>
              <a:r>
                <a:rPr lang="ko-KR" altLang="en-US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포상 등 목적상 제한 존재</a:t>
              </a:r>
              <a:endPara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9" name="직사각형 168"/>
            <p:cNvSpPr/>
            <p:nvPr/>
          </p:nvSpPr>
          <p:spPr>
            <a:xfrm>
              <a:off x="1423478" y="5329296"/>
              <a:ext cx="4670323" cy="1820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채무의 이행 등 정당한 권원에 의하여 제공되는 </a:t>
              </a:r>
              <a:r>
                <a:rPr lang="ko-KR" altLang="en-US" sz="1200" spc="-10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금품등</a:t>
              </a:r>
              <a:endPara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70" name="직사각형 169"/>
            <p:cNvSpPr/>
            <p:nvPr/>
          </p:nvSpPr>
          <p:spPr>
            <a:xfrm>
              <a:off x="1423478" y="5547466"/>
              <a:ext cx="4670323" cy="1820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8</a:t>
              </a:r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촌 이내의 혈족</a:t>
              </a:r>
              <a:r>
                <a:rPr lang="en-US" altLang="ko-KR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4</a:t>
              </a:r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촌 이내의 인척 및 </a:t>
              </a:r>
              <a:r>
                <a:rPr lang="ko-KR" altLang="en-US" sz="1200" spc="-1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배우자가 제공하는 </a:t>
              </a:r>
              <a:r>
                <a:rPr lang="ko-KR" altLang="en-US" sz="1200" spc="-1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금품등</a:t>
              </a:r>
              <a:endPara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71" name="직사각형 170"/>
            <p:cNvSpPr/>
            <p:nvPr/>
          </p:nvSpPr>
          <p:spPr>
            <a:xfrm>
              <a:off x="1423478" y="5765636"/>
              <a:ext cx="4670323" cy="1820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단체의 기준이나 장기적･지속적 친분관계에 따른 </a:t>
              </a:r>
              <a:r>
                <a:rPr lang="ko-KR" altLang="en-US" sz="1200" spc="-10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금품등</a:t>
              </a:r>
              <a:endPara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72" name="직사각형 171"/>
            <p:cNvSpPr/>
            <p:nvPr/>
          </p:nvSpPr>
          <p:spPr>
            <a:xfrm>
              <a:off x="1423478" y="5983806"/>
              <a:ext cx="4670323" cy="1820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공식적 행사에서 통상적･일률적으로 제공하는 음식물 등</a:t>
              </a:r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1423478" y="6201976"/>
              <a:ext cx="4670323" cy="1820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기념품･홍보용품 등이나 경연･추첨을 통하여 받는 상품</a:t>
              </a:r>
            </a:p>
          </p:txBody>
        </p:sp>
        <p:sp>
          <p:nvSpPr>
            <p:cNvPr id="174" name="직사각형 173"/>
            <p:cNvSpPr/>
            <p:nvPr/>
          </p:nvSpPr>
          <p:spPr>
            <a:xfrm>
              <a:off x="1423478" y="6420146"/>
              <a:ext cx="4670323" cy="1820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pc="-1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다른 법령･기준 또는 사회상규에 따라 허용되는 </a:t>
              </a:r>
              <a:r>
                <a:rPr lang="ko-KR" altLang="en-US" sz="1200" spc="-10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금품등</a:t>
              </a:r>
              <a:endPara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16240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361088" y="3974312"/>
            <a:ext cx="4303049" cy="10441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III. </a:t>
            </a:r>
            <a:r>
              <a:rPr lang="ko-KR" altLang="en-US" sz="2400" b="1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</a:t>
            </a:r>
            <a:r>
              <a:rPr lang="en-US" altLang="ko-KR" sz="2400" b="1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sz="2400" b="1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금품수수 대응방법</a:t>
            </a:r>
            <a:endParaRPr lang="ko-KR" altLang="en-US" sz="2400" b="1" spc="-8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88" name="직각 삼각형 187"/>
          <p:cNvSpPr/>
          <p:nvPr/>
        </p:nvSpPr>
        <p:spPr>
          <a:xfrm rot="13505666" flipV="1">
            <a:off x="4430660" y="3835748"/>
            <a:ext cx="275288" cy="277129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각 삼각형 190"/>
          <p:cNvSpPr/>
          <p:nvPr/>
        </p:nvSpPr>
        <p:spPr>
          <a:xfrm rot="13505666" flipV="1">
            <a:off x="4821279" y="3835749"/>
            <a:ext cx="275288" cy="277129"/>
          </a:xfrm>
          <a:prstGeom prst="rtTriangl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각 삼각형 191"/>
          <p:cNvSpPr/>
          <p:nvPr/>
        </p:nvSpPr>
        <p:spPr>
          <a:xfrm rot="13505666" flipV="1">
            <a:off x="5214858" y="3835748"/>
            <a:ext cx="275288" cy="277129"/>
          </a:xfrm>
          <a:prstGeom prst="rtTriangle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749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3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404664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부정청탁에 대한 대응조치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2612072" descr="EMB00001be80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40" t="29991" r="61494" b="14128"/>
          <a:stretch>
            <a:fillRect/>
          </a:stretch>
        </p:blipFill>
        <p:spPr bwMode="auto">
          <a:xfrm>
            <a:off x="519526" y="1770134"/>
            <a:ext cx="1685338" cy="211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모서리가 둥근 직사각형 51"/>
          <p:cNvSpPr/>
          <p:nvPr/>
        </p:nvSpPr>
        <p:spPr>
          <a:xfrm>
            <a:off x="2276872" y="2061798"/>
            <a:ext cx="4033272" cy="1811082"/>
          </a:xfrm>
          <a:prstGeom prst="roundRect">
            <a:avLst/>
          </a:prstGeom>
          <a:solidFill>
            <a:schemeClr val="bg1">
              <a:lumMod val="8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200" dirty="0" smtClean="0">
                <a:solidFill>
                  <a:schemeClr val="tx1"/>
                </a:solidFill>
              </a:rPr>
              <a:t>① </a:t>
            </a:r>
            <a:r>
              <a:rPr lang="ko-KR" altLang="en-US" sz="1200" dirty="0" err="1">
                <a:solidFill>
                  <a:schemeClr val="tx1"/>
                </a:solidFill>
              </a:rPr>
              <a:t>공직자등은</a:t>
            </a:r>
            <a:r>
              <a:rPr lang="ko-KR" altLang="en-US" sz="1200" dirty="0">
                <a:solidFill>
                  <a:schemeClr val="tx1"/>
                </a:solidFill>
              </a:rPr>
              <a:t> 부정청탁을 받았을 때에는 </a:t>
            </a:r>
            <a:r>
              <a:rPr lang="ko-KR" altLang="en-US" sz="1200" dirty="0" smtClean="0">
                <a:solidFill>
                  <a:schemeClr val="tx1"/>
                </a:solidFill>
              </a:rPr>
              <a:t>부정청탁을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  한 </a:t>
            </a:r>
            <a:r>
              <a:rPr lang="ko-KR" altLang="en-US" sz="1200" dirty="0">
                <a:solidFill>
                  <a:schemeClr val="tx1"/>
                </a:solidFill>
              </a:rPr>
              <a:t>자에게 부정청탁임을 알리고 이를 거절하는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의사를 </a:t>
            </a:r>
            <a:r>
              <a:rPr lang="ko-KR" altLang="en-US" sz="1200" dirty="0">
                <a:solidFill>
                  <a:schemeClr val="tx1"/>
                </a:solidFill>
              </a:rPr>
              <a:t>명확히 표시하여야 한다</a:t>
            </a:r>
            <a:r>
              <a:rPr lang="en-US" altLang="ko-KR" sz="1200" dirty="0" smtClean="0">
                <a:solidFill>
                  <a:schemeClr val="tx1"/>
                </a:solidFill>
              </a:rPr>
              <a:t>.</a:t>
            </a:r>
          </a:p>
          <a:p>
            <a:pPr fontAlgn="base"/>
            <a:endParaRPr lang="ko-KR" altLang="en-US" sz="1200" dirty="0">
              <a:solidFill>
                <a:schemeClr val="tx1"/>
              </a:solidFill>
            </a:endParaRPr>
          </a:p>
          <a:p>
            <a:pPr fontAlgn="base"/>
            <a:r>
              <a:rPr lang="ko-KR" altLang="en-US" sz="1200" dirty="0">
                <a:solidFill>
                  <a:schemeClr val="tx1"/>
                </a:solidFill>
              </a:rPr>
              <a:t>② </a:t>
            </a:r>
            <a:r>
              <a:rPr lang="ko-KR" altLang="en-US" sz="1200" dirty="0" err="1">
                <a:solidFill>
                  <a:schemeClr val="tx1"/>
                </a:solidFill>
              </a:rPr>
              <a:t>공직자등은</a:t>
            </a:r>
            <a:r>
              <a:rPr lang="ko-KR" altLang="en-US" sz="1200" dirty="0">
                <a:solidFill>
                  <a:schemeClr val="tx1"/>
                </a:solidFill>
              </a:rPr>
              <a:t> 제</a:t>
            </a:r>
            <a:r>
              <a:rPr lang="en-US" altLang="ko-KR" sz="1200" dirty="0">
                <a:solidFill>
                  <a:schemeClr val="tx1"/>
                </a:solidFill>
              </a:rPr>
              <a:t>1</a:t>
            </a:r>
            <a:r>
              <a:rPr lang="ko-KR" altLang="en-US" sz="1200" dirty="0">
                <a:solidFill>
                  <a:schemeClr val="tx1"/>
                </a:solidFill>
              </a:rPr>
              <a:t>항에 따른 조치를 하였음에도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불구하고 </a:t>
            </a:r>
            <a:r>
              <a:rPr lang="ko-KR" altLang="en-US" sz="1200" dirty="0">
                <a:solidFill>
                  <a:schemeClr val="tx1"/>
                </a:solidFill>
              </a:rPr>
              <a:t>동일한 부정청탁을 다시 받은 </a:t>
            </a:r>
            <a:r>
              <a:rPr lang="ko-KR" altLang="en-US" sz="1200" dirty="0" smtClean="0">
                <a:solidFill>
                  <a:schemeClr val="tx1"/>
                </a:solidFill>
              </a:rPr>
              <a:t>경우에는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>
                <a:solidFill>
                  <a:schemeClr val="tx1"/>
                </a:solidFill>
              </a:rPr>
              <a:t>이를 소속기관장에게 서면</a:t>
            </a:r>
            <a:r>
              <a:rPr lang="en-US" altLang="ko-KR" sz="1200" dirty="0">
                <a:solidFill>
                  <a:schemeClr val="tx1"/>
                </a:solidFill>
              </a:rPr>
              <a:t>(</a:t>
            </a:r>
            <a:r>
              <a:rPr lang="ko-KR" altLang="en-US" sz="1200" dirty="0">
                <a:solidFill>
                  <a:schemeClr val="tx1"/>
                </a:solidFill>
              </a:rPr>
              <a:t>전자문서를 포함한다</a:t>
            </a:r>
            <a:r>
              <a:rPr lang="en-US" altLang="ko-KR" sz="1200" dirty="0">
                <a:solidFill>
                  <a:schemeClr val="tx1"/>
                </a:solidFill>
              </a:rPr>
              <a:t>.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이하 </a:t>
            </a:r>
            <a:r>
              <a:rPr lang="ko-KR" altLang="en-US" sz="1200" dirty="0">
                <a:solidFill>
                  <a:schemeClr val="tx1"/>
                </a:solidFill>
              </a:rPr>
              <a:t>같다</a:t>
            </a:r>
            <a:r>
              <a:rPr lang="en-US" altLang="ko-KR" sz="1200" dirty="0">
                <a:solidFill>
                  <a:schemeClr val="tx1"/>
                </a:solidFill>
              </a:rPr>
              <a:t>)</a:t>
            </a:r>
            <a:r>
              <a:rPr lang="ko-KR" altLang="en-US" sz="1200" dirty="0">
                <a:solidFill>
                  <a:schemeClr val="tx1"/>
                </a:solidFill>
              </a:rPr>
              <a:t>으로 신고하여야 한다</a:t>
            </a:r>
            <a:r>
              <a:rPr lang="en-US" altLang="ko-KR" sz="1200" dirty="0" smtClean="0">
                <a:solidFill>
                  <a:schemeClr val="tx1"/>
                </a:solidFill>
              </a:rPr>
              <a:t>.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2957992" y="1712640"/>
            <a:ext cx="2747805" cy="358479"/>
          </a:xfrm>
          <a:prstGeom prst="roundRect">
            <a:avLst/>
          </a:prstGeom>
          <a:gradFill flip="none" rotWithShape="1">
            <a:gsLst>
              <a:gs pos="0">
                <a:srgbClr val="FFFFE5"/>
              </a:gs>
              <a:gs pos="50000">
                <a:srgbClr val="FFFFD9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 cmpd="sng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1980000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SzPct val="90000"/>
              <a:defRPr/>
            </a:pP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법 제</a:t>
            </a:r>
            <a:r>
              <a:rPr lang="en-US" altLang="ko-KR" sz="1200" b="1" dirty="0" smtClean="0">
                <a:solidFill>
                  <a:schemeClr val="tx1"/>
                </a:solidFill>
                <a:latin typeface="+mn-ea"/>
              </a:rPr>
              <a:t>7</a:t>
            </a: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조 </a:t>
            </a:r>
            <a:r>
              <a:rPr lang="en-US" altLang="ko-KR" sz="1200" b="1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부정청탁의 신고 및 처리</a:t>
            </a:r>
            <a:r>
              <a:rPr lang="en-US" altLang="ko-KR" sz="1200" b="1" dirty="0" smtClean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12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111381040" descr="EMB00001be804f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103" t="34140" r="34999" b="13657"/>
          <a:stretch>
            <a:fillRect/>
          </a:stretch>
        </p:blipFill>
        <p:spPr bwMode="auto">
          <a:xfrm>
            <a:off x="591533" y="4960519"/>
            <a:ext cx="1757347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자유형 56"/>
          <p:cNvSpPr/>
          <p:nvPr/>
        </p:nvSpPr>
        <p:spPr>
          <a:xfrm rot="10800000">
            <a:off x="692696" y="3944888"/>
            <a:ext cx="1494166" cy="457095"/>
          </a:xfrm>
          <a:custGeom>
            <a:avLst/>
            <a:gdLst>
              <a:gd name="connsiteX0" fmla="*/ 0 w 5286412"/>
              <a:gd name="connsiteY0" fmla="*/ 1178197 h 3857628"/>
              <a:gd name="connsiteX1" fmla="*/ 2643206 w 5286412"/>
              <a:gd name="connsiteY1" fmla="*/ 0 h 3857628"/>
              <a:gd name="connsiteX2" fmla="*/ 5286412 w 5286412"/>
              <a:gd name="connsiteY2" fmla="*/ 1178197 h 3857628"/>
              <a:gd name="connsiteX3" fmla="*/ 4483433 w 5286412"/>
              <a:gd name="connsiteY3" fmla="*/ 1178197 h 3857628"/>
              <a:gd name="connsiteX4" fmla="*/ 4483433 w 5286412"/>
              <a:gd name="connsiteY4" fmla="*/ 3857628 h 3857628"/>
              <a:gd name="connsiteX5" fmla="*/ 802979 w 5286412"/>
              <a:gd name="connsiteY5" fmla="*/ 3857628 h 3857628"/>
              <a:gd name="connsiteX6" fmla="*/ 802979 w 5286412"/>
              <a:gd name="connsiteY6" fmla="*/ 1178197 h 3857628"/>
              <a:gd name="connsiteX7" fmla="*/ 0 w 5286412"/>
              <a:gd name="connsiteY7" fmla="*/ 1178197 h 3857628"/>
              <a:gd name="connsiteX0" fmla="*/ 1983135 w 7269547"/>
              <a:gd name="connsiteY0" fmla="*/ 1178197 h 3857628"/>
              <a:gd name="connsiteX1" fmla="*/ 4626341 w 7269547"/>
              <a:gd name="connsiteY1" fmla="*/ 0 h 3857628"/>
              <a:gd name="connsiteX2" fmla="*/ 7269547 w 7269547"/>
              <a:gd name="connsiteY2" fmla="*/ 1178197 h 3857628"/>
              <a:gd name="connsiteX3" fmla="*/ 6466568 w 7269547"/>
              <a:gd name="connsiteY3" fmla="*/ 1178197 h 3857628"/>
              <a:gd name="connsiteX4" fmla="*/ 6466568 w 7269547"/>
              <a:gd name="connsiteY4" fmla="*/ 3857628 h 3857628"/>
              <a:gd name="connsiteX5" fmla="*/ 0 w 7269547"/>
              <a:gd name="connsiteY5" fmla="*/ 3857628 h 3857628"/>
              <a:gd name="connsiteX6" fmla="*/ 2786114 w 7269547"/>
              <a:gd name="connsiteY6" fmla="*/ 1178197 h 3857628"/>
              <a:gd name="connsiteX7" fmla="*/ 1983135 w 7269547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205493 h 3884924"/>
              <a:gd name="connsiteX1" fmla="*/ 4626341 w 9109742"/>
              <a:gd name="connsiteY1" fmla="*/ 0 h 3884924"/>
              <a:gd name="connsiteX2" fmla="*/ 7269547 w 9109742"/>
              <a:gd name="connsiteY2" fmla="*/ 1205493 h 3884924"/>
              <a:gd name="connsiteX3" fmla="*/ 6466568 w 9109742"/>
              <a:gd name="connsiteY3" fmla="*/ 1205493 h 3884924"/>
              <a:gd name="connsiteX4" fmla="*/ 9109742 w 9109742"/>
              <a:gd name="connsiteY4" fmla="*/ 3884924 h 3884924"/>
              <a:gd name="connsiteX5" fmla="*/ 0 w 9109742"/>
              <a:gd name="connsiteY5" fmla="*/ 3884924 h 3884924"/>
              <a:gd name="connsiteX6" fmla="*/ 2786114 w 9109742"/>
              <a:gd name="connsiteY6" fmla="*/ 1205493 h 3884924"/>
              <a:gd name="connsiteX7" fmla="*/ 1983135 w 9109742"/>
              <a:gd name="connsiteY7" fmla="*/ 1205493 h 3884924"/>
              <a:gd name="connsiteX0" fmla="*/ 1983135 w 9109742"/>
              <a:gd name="connsiteY0" fmla="*/ 1232789 h 3912220"/>
              <a:gd name="connsiteX1" fmla="*/ 4612693 w 9109742"/>
              <a:gd name="connsiteY1" fmla="*/ 0 h 3912220"/>
              <a:gd name="connsiteX2" fmla="*/ 7269547 w 9109742"/>
              <a:gd name="connsiteY2" fmla="*/ 1232789 h 3912220"/>
              <a:gd name="connsiteX3" fmla="*/ 6466568 w 9109742"/>
              <a:gd name="connsiteY3" fmla="*/ 1232789 h 3912220"/>
              <a:gd name="connsiteX4" fmla="*/ 9109742 w 9109742"/>
              <a:gd name="connsiteY4" fmla="*/ 3912220 h 3912220"/>
              <a:gd name="connsiteX5" fmla="*/ 0 w 9109742"/>
              <a:gd name="connsiteY5" fmla="*/ 3912220 h 3912220"/>
              <a:gd name="connsiteX6" fmla="*/ 2786114 w 9109742"/>
              <a:gd name="connsiteY6" fmla="*/ 1232789 h 3912220"/>
              <a:gd name="connsiteX7" fmla="*/ 1983135 w 9109742"/>
              <a:gd name="connsiteY7" fmla="*/ 1232789 h 3912220"/>
              <a:gd name="connsiteX0" fmla="*/ 1983135 w 9109742"/>
              <a:gd name="connsiteY0" fmla="*/ 1164550 h 3843981"/>
              <a:gd name="connsiteX1" fmla="*/ 4599045 w 9109742"/>
              <a:gd name="connsiteY1" fmla="*/ 0 h 3843981"/>
              <a:gd name="connsiteX2" fmla="*/ 7269547 w 9109742"/>
              <a:gd name="connsiteY2" fmla="*/ 1164550 h 3843981"/>
              <a:gd name="connsiteX3" fmla="*/ 6466568 w 9109742"/>
              <a:gd name="connsiteY3" fmla="*/ 1164550 h 3843981"/>
              <a:gd name="connsiteX4" fmla="*/ 9109742 w 9109742"/>
              <a:gd name="connsiteY4" fmla="*/ 3843981 h 3843981"/>
              <a:gd name="connsiteX5" fmla="*/ 0 w 9109742"/>
              <a:gd name="connsiteY5" fmla="*/ 3843981 h 3843981"/>
              <a:gd name="connsiteX6" fmla="*/ 2786114 w 9109742"/>
              <a:gd name="connsiteY6" fmla="*/ 1164550 h 3843981"/>
              <a:gd name="connsiteX7" fmla="*/ 1983135 w 9109742"/>
              <a:gd name="connsiteY7" fmla="*/ 1164550 h 3843981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49489 w 9109742"/>
              <a:gd name="connsiteY0" fmla="*/ 1073043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49489 w 9109742"/>
              <a:gd name="connsiteY7" fmla="*/ 1073043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33442 w 9109742"/>
              <a:gd name="connsiteY6" fmla="*/ 1073043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80770 w 9109742"/>
              <a:gd name="connsiteY6" fmla="*/ 1036128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73507 w 9109742"/>
              <a:gd name="connsiteY6" fmla="*/ 1067452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20835 w 9109742"/>
              <a:gd name="connsiteY6" fmla="*/ 109877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09742" h="3775742">
                <a:moveTo>
                  <a:pt x="1799364" y="1100338"/>
                </a:moveTo>
                <a:lnTo>
                  <a:pt x="4544454" y="0"/>
                </a:lnTo>
                <a:lnTo>
                  <a:pt x="7269547" y="1096311"/>
                </a:lnTo>
                <a:lnTo>
                  <a:pt x="6466568" y="1096311"/>
                </a:lnTo>
                <a:cubicBezTo>
                  <a:pt x="6554117" y="2415317"/>
                  <a:pt x="7396785" y="3389701"/>
                  <a:pt x="9109742" y="3775742"/>
                </a:cubicBezTo>
                <a:lnTo>
                  <a:pt x="0" y="3775742"/>
                </a:lnTo>
                <a:cubicBezTo>
                  <a:pt x="1907530" y="3351957"/>
                  <a:pt x="2481811" y="2586867"/>
                  <a:pt x="2659231" y="1089156"/>
                </a:cubicBezTo>
                <a:lnTo>
                  <a:pt x="1799364" y="110033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2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" name="모서리가 둥근 직사각형 67"/>
          <p:cNvSpPr/>
          <p:nvPr/>
        </p:nvSpPr>
        <p:spPr>
          <a:xfrm>
            <a:off x="2276873" y="4971368"/>
            <a:ext cx="4032448" cy="4158096"/>
          </a:xfrm>
          <a:prstGeom prst="roundRect">
            <a:avLst/>
          </a:prstGeom>
          <a:solidFill>
            <a:schemeClr val="bg1">
              <a:lumMod val="8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200" dirty="0" smtClean="0">
                <a:solidFill>
                  <a:schemeClr val="tx1"/>
                </a:solidFill>
              </a:rPr>
              <a:t>③ 제</a:t>
            </a:r>
            <a:r>
              <a:rPr lang="en-US" altLang="ko-KR" sz="1200" dirty="0" smtClean="0">
                <a:solidFill>
                  <a:schemeClr val="tx1"/>
                </a:solidFill>
              </a:rPr>
              <a:t>2</a:t>
            </a:r>
            <a:r>
              <a:rPr lang="ko-KR" altLang="en-US" sz="1200" dirty="0" smtClean="0">
                <a:solidFill>
                  <a:schemeClr val="tx1"/>
                </a:solidFill>
              </a:rPr>
              <a:t>항에 따른 신고를 받은 소속기관장은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신고의 경위</a:t>
            </a:r>
            <a:r>
              <a:rPr lang="en-US" altLang="ko-KR" sz="1200" dirty="0" smtClean="0">
                <a:solidFill>
                  <a:schemeClr val="tx1"/>
                </a:solidFill>
              </a:rPr>
              <a:t>·</a:t>
            </a:r>
            <a:r>
              <a:rPr lang="ko-KR" altLang="en-US" sz="1200" dirty="0" smtClean="0">
                <a:solidFill>
                  <a:schemeClr val="tx1"/>
                </a:solidFill>
              </a:rPr>
              <a:t>취지</a:t>
            </a:r>
            <a:r>
              <a:rPr lang="en-US" altLang="ko-KR" sz="1200" dirty="0" smtClean="0">
                <a:solidFill>
                  <a:schemeClr val="tx1"/>
                </a:solidFill>
              </a:rPr>
              <a:t>·</a:t>
            </a:r>
            <a:r>
              <a:rPr lang="ko-KR" altLang="en-US" sz="1200" dirty="0" smtClean="0">
                <a:solidFill>
                  <a:schemeClr val="tx1"/>
                </a:solidFill>
              </a:rPr>
              <a:t>내용</a:t>
            </a:r>
            <a:r>
              <a:rPr lang="en-US" altLang="ko-KR" sz="1200" dirty="0" smtClean="0">
                <a:solidFill>
                  <a:schemeClr val="tx1"/>
                </a:solidFill>
              </a:rPr>
              <a:t>·</a:t>
            </a:r>
            <a:r>
              <a:rPr lang="ko-KR" altLang="en-US" sz="1200" dirty="0" smtClean="0">
                <a:solidFill>
                  <a:schemeClr val="tx1"/>
                </a:solidFill>
              </a:rPr>
              <a:t>증거자료 등을 조사하여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신고 내용이 부정청탁에 해당하는지를 신속하게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확인하여야 한다</a:t>
            </a:r>
            <a:r>
              <a:rPr lang="en-US" altLang="ko-KR" sz="1200" dirty="0" smtClean="0">
                <a:solidFill>
                  <a:schemeClr val="tx1"/>
                </a:solidFill>
              </a:rPr>
              <a:t>.</a:t>
            </a:r>
            <a:endParaRPr lang="ko-KR" altLang="en-US" sz="1200" dirty="0" smtClean="0">
              <a:solidFill>
                <a:schemeClr val="tx1"/>
              </a:solidFill>
            </a:endParaRPr>
          </a:p>
          <a:p>
            <a:pPr fontAlgn="base"/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ko-KR" altLang="en-US" sz="1200" dirty="0" smtClean="0">
                <a:solidFill>
                  <a:schemeClr val="tx1"/>
                </a:solidFill>
              </a:rPr>
              <a:t>④ 소속기관장은 부정청탁이 있었던 사실을 알게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 된 경우 또는 제</a:t>
            </a:r>
            <a:r>
              <a:rPr lang="en-US" altLang="ko-KR" sz="1200" dirty="0" smtClean="0">
                <a:solidFill>
                  <a:schemeClr val="tx1"/>
                </a:solidFill>
              </a:rPr>
              <a:t>2</a:t>
            </a:r>
            <a:r>
              <a:rPr lang="ko-KR" altLang="en-US" sz="1200" dirty="0" smtClean="0">
                <a:solidFill>
                  <a:schemeClr val="tx1"/>
                </a:solidFill>
              </a:rPr>
              <a:t>항 및 제</a:t>
            </a:r>
            <a:r>
              <a:rPr lang="en-US" altLang="ko-KR" sz="1200" dirty="0" smtClean="0">
                <a:solidFill>
                  <a:schemeClr val="tx1"/>
                </a:solidFill>
              </a:rPr>
              <a:t>3</a:t>
            </a:r>
            <a:r>
              <a:rPr lang="ko-KR" altLang="en-US" sz="1200" dirty="0" smtClean="0">
                <a:solidFill>
                  <a:schemeClr val="tx1"/>
                </a:solidFill>
              </a:rPr>
              <a:t>항의 부정청탁에 관한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신고</a:t>
            </a:r>
            <a:r>
              <a:rPr lang="en-US" altLang="ko-KR" sz="1200" dirty="0" smtClean="0">
                <a:solidFill>
                  <a:schemeClr val="tx1"/>
                </a:solidFill>
              </a:rPr>
              <a:t>·</a:t>
            </a:r>
            <a:r>
              <a:rPr lang="ko-KR" altLang="en-US" sz="1200" dirty="0" smtClean="0">
                <a:solidFill>
                  <a:schemeClr val="tx1"/>
                </a:solidFill>
              </a:rPr>
              <a:t>확인 과정에서 해당 직무의 수행에 지장이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있다고 인정하는 경우에는 부정청탁을 받은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공직자등에</a:t>
            </a:r>
            <a:r>
              <a:rPr lang="ko-KR" altLang="en-US" sz="1200" dirty="0" smtClean="0">
                <a:solidFill>
                  <a:schemeClr val="tx1"/>
                </a:solidFill>
              </a:rPr>
              <a:t> 대하여 다음 각 호의 조치를 할 수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있다</a:t>
            </a:r>
            <a:r>
              <a:rPr lang="en-US" altLang="ko-KR" sz="1200" dirty="0" smtClean="0">
                <a:solidFill>
                  <a:schemeClr val="tx1"/>
                </a:solidFill>
              </a:rPr>
              <a:t>.</a:t>
            </a:r>
            <a:endParaRPr lang="ko-KR" altLang="en-US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1. </a:t>
            </a:r>
            <a:r>
              <a:rPr lang="ko-KR" altLang="en-US" sz="1200" dirty="0" smtClean="0">
                <a:solidFill>
                  <a:schemeClr val="tx1"/>
                </a:solidFill>
              </a:rPr>
              <a:t>직무 참여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일시중지</a:t>
            </a:r>
            <a:endParaRPr lang="ko-KR" altLang="en-US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2. </a:t>
            </a:r>
            <a:r>
              <a:rPr lang="ko-KR" altLang="en-US" sz="1200" dirty="0" smtClean="0">
                <a:solidFill>
                  <a:schemeClr val="tx1"/>
                </a:solidFill>
              </a:rPr>
              <a:t>직무 대리자의 지정</a:t>
            </a: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3. </a:t>
            </a:r>
            <a:r>
              <a:rPr lang="ko-KR" altLang="en-US" sz="1200" dirty="0" smtClean="0">
                <a:solidFill>
                  <a:schemeClr val="tx1"/>
                </a:solidFill>
              </a:rPr>
              <a:t>전보</a:t>
            </a: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4. </a:t>
            </a:r>
            <a:r>
              <a:rPr lang="ko-KR" altLang="en-US" sz="1200" dirty="0" smtClean="0">
                <a:solidFill>
                  <a:schemeClr val="tx1"/>
                </a:solidFill>
              </a:rPr>
              <a:t>그 밖에 국회규칙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대법원규칙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헌법재판소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spc="-100" dirty="0" smtClean="0">
                <a:solidFill>
                  <a:schemeClr val="tx1"/>
                </a:solidFill>
              </a:rPr>
              <a:t>규칙</a:t>
            </a:r>
            <a:r>
              <a:rPr lang="en-US" altLang="ko-KR" sz="1200" spc="-1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spc="-100" dirty="0" smtClean="0">
                <a:solidFill>
                  <a:schemeClr val="tx1"/>
                </a:solidFill>
              </a:rPr>
              <a:t>중앙선거관리위원회규칙 또는 대통령령</a:t>
            </a:r>
            <a:r>
              <a:rPr lang="en-US" altLang="ko-KR" sz="1200" b="1" spc="-100" baseline="30000" dirty="0" smtClean="0">
                <a:solidFill>
                  <a:schemeClr val="accent2"/>
                </a:solidFill>
              </a:rPr>
              <a:t>*</a:t>
            </a:r>
          </a:p>
          <a:p>
            <a:pPr fontAlgn="base"/>
            <a:r>
              <a:rPr lang="en-US" altLang="ko-KR" sz="1200" baseline="30000" dirty="0">
                <a:solidFill>
                  <a:schemeClr val="tx1"/>
                </a:solidFill>
              </a:rPr>
              <a:t> </a:t>
            </a:r>
            <a:r>
              <a:rPr lang="en-US" altLang="ko-KR" sz="1200" baseline="30000" dirty="0" smtClean="0">
                <a:solidFill>
                  <a:schemeClr val="tx1"/>
                </a:solidFill>
              </a:rPr>
              <a:t>        </a:t>
            </a:r>
            <a:r>
              <a:rPr lang="ko-KR" altLang="en-US" sz="1200" dirty="0" smtClean="0">
                <a:solidFill>
                  <a:schemeClr val="tx1"/>
                </a:solidFill>
              </a:rPr>
              <a:t>으로 정하는 조치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ko-KR" altLang="en-US" sz="1200" dirty="0" smtClean="0">
                <a:solidFill>
                  <a:schemeClr val="tx1"/>
                </a:solidFill>
              </a:rPr>
              <a:t>      </a:t>
            </a:r>
            <a:r>
              <a:rPr lang="en-US" altLang="ko-KR" sz="1200" b="1" baseline="30000" dirty="0" smtClean="0">
                <a:solidFill>
                  <a:schemeClr val="accent2"/>
                </a:solidFill>
              </a:rPr>
              <a:t>*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직무 공동수행자의 지정</a:t>
            </a:r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사무분장의 변경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모서리가 둥근 직사각형 68"/>
          <p:cNvSpPr/>
          <p:nvPr/>
        </p:nvSpPr>
        <p:spPr>
          <a:xfrm>
            <a:off x="2957992" y="4654913"/>
            <a:ext cx="2747805" cy="358479"/>
          </a:xfrm>
          <a:prstGeom prst="roundRect">
            <a:avLst/>
          </a:prstGeom>
          <a:gradFill flip="none" rotWithShape="1">
            <a:gsLst>
              <a:gs pos="0">
                <a:srgbClr val="FFFFE5"/>
              </a:gs>
              <a:gs pos="50000">
                <a:srgbClr val="FFFFD9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 cmpd="sng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1980000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SzPct val="90000"/>
              <a:defRPr/>
            </a:pP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법 제</a:t>
            </a:r>
            <a:r>
              <a:rPr lang="en-US" altLang="ko-KR" sz="1200" b="1" dirty="0" smtClean="0">
                <a:solidFill>
                  <a:schemeClr val="tx1"/>
                </a:solidFill>
                <a:latin typeface="+mn-ea"/>
              </a:rPr>
              <a:t>7</a:t>
            </a: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조</a:t>
            </a:r>
            <a:r>
              <a:rPr lang="en-US" altLang="ko-KR" sz="1200" b="1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부정청탁의 신고 및 처리</a:t>
            </a:r>
            <a:r>
              <a:rPr lang="en-US" altLang="ko-KR" sz="1200" b="1" dirty="0" smtClean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12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3"/>
          <p:cNvGrpSpPr/>
          <p:nvPr/>
        </p:nvGrpSpPr>
        <p:grpSpPr>
          <a:xfrm>
            <a:off x="702428" y="7510157"/>
            <a:ext cx="1430428" cy="1619307"/>
            <a:chOff x="875598" y="7304666"/>
            <a:chExt cx="978632" cy="1619307"/>
          </a:xfrm>
        </p:grpSpPr>
        <p:pic>
          <p:nvPicPr>
            <p:cNvPr id="1033" name="_x111801768" descr="EMB00001be8051b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5128" t="43739" r="19058" b="47562"/>
            <a:stretch>
              <a:fillRect/>
            </a:stretch>
          </p:blipFill>
          <p:spPr bwMode="auto">
            <a:xfrm>
              <a:off x="885855" y="7304666"/>
              <a:ext cx="968375" cy="3000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_x111816944" descr="EMB00001be8051b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5128" t="70299" r="19058" b="15848"/>
            <a:stretch>
              <a:fillRect/>
            </a:stretch>
          </p:blipFill>
          <p:spPr bwMode="auto">
            <a:xfrm>
              <a:off x="879423" y="8226649"/>
              <a:ext cx="963613" cy="4739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_x111353168" descr="EMB00001be8056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5128" t="52814" r="19058" b="29286"/>
            <a:stretch>
              <a:fillRect/>
            </a:stretch>
          </p:blipFill>
          <p:spPr bwMode="auto">
            <a:xfrm>
              <a:off x="875598" y="7617296"/>
              <a:ext cx="968375" cy="615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1" name="_x111353488" descr="EMB00001be8056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5128" t="83684" r="19058" b="9337"/>
            <a:stretch>
              <a:fillRect/>
            </a:stretch>
          </p:blipFill>
          <p:spPr bwMode="auto">
            <a:xfrm>
              <a:off x="879423" y="8684261"/>
              <a:ext cx="965401" cy="239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그룹 37"/>
          <p:cNvGrpSpPr/>
          <p:nvPr/>
        </p:nvGrpSpPr>
        <p:grpSpPr>
          <a:xfrm>
            <a:off x="777425" y="1352600"/>
            <a:ext cx="1247836" cy="334534"/>
            <a:chOff x="2858564" y="1786599"/>
            <a:chExt cx="1050208" cy="334534"/>
          </a:xfrm>
        </p:grpSpPr>
        <p:sp>
          <p:nvSpPr>
            <p:cNvPr id="39" name="대각선 방향의 모서리가 둥근 사각형 38"/>
            <p:cNvSpPr/>
            <p:nvPr/>
          </p:nvSpPr>
          <p:spPr>
            <a:xfrm>
              <a:off x="2919870" y="1809546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0" name="대각선 방향의 모서리가 둥근 사각형 39"/>
            <p:cNvSpPr/>
            <p:nvPr/>
          </p:nvSpPr>
          <p:spPr>
            <a:xfrm>
              <a:off x="2858564" y="1786599"/>
              <a:ext cx="1008112" cy="288032"/>
            </a:xfrm>
            <a:prstGeom prst="round2Diag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공직자</a:t>
              </a:r>
              <a:endPara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681263" y="4501734"/>
            <a:ext cx="1440160" cy="334534"/>
            <a:chOff x="2858564" y="1786599"/>
            <a:chExt cx="1050208" cy="334534"/>
          </a:xfrm>
        </p:grpSpPr>
        <p:sp>
          <p:nvSpPr>
            <p:cNvPr id="42" name="대각선 방향의 모서리가 둥근 사각형 41"/>
            <p:cNvSpPr/>
            <p:nvPr/>
          </p:nvSpPr>
          <p:spPr>
            <a:xfrm>
              <a:off x="2919870" y="1809546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3" name="대각선 방향의 모서리가 둥근 사각형 42"/>
            <p:cNvSpPr/>
            <p:nvPr/>
          </p:nvSpPr>
          <p:spPr>
            <a:xfrm>
              <a:off x="2858564" y="1786599"/>
              <a:ext cx="1008112" cy="288032"/>
            </a:xfrm>
            <a:prstGeom prst="round2Diag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소속기관장</a:t>
              </a:r>
              <a:endPara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7809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모서리가 둥근 직사각형 37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부정청탁의 상담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430610" y="5529064"/>
            <a:ext cx="6062180" cy="3960440"/>
          </a:xfrm>
          <a:prstGeom prst="roundRect">
            <a:avLst>
              <a:gd name="adj" fmla="val 4451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400" b="1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※ </a:t>
            </a:r>
            <a:r>
              <a:rPr lang="ko-KR" altLang="en-US" sz="1400" b="1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상담기록관리부 </a:t>
            </a:r>
            <a:r>
              <a:rPr lang="en-US" altLang="ko-KR" sz="1200" dirty="0">
                <a:solidFill>
                  <a:schemeClr val="tx1"/>
                </a:solidFill>
                <a:ea typeface="한컴 솔잎 M" panose="02020603020101020101" pitchFamily="18" charset="-127"/>
              </a:rPr>
              <a:t>(</a:t>
            </a:r>
            <a:r>
              <a:rPr lang="ko-KR" altLang="en-US" sz="1200" dirty="0">
                <a:solidFill>
                  <a:schemeClr val="tx1"/>
                </a:solidFill>
                <a:ea typeface="한컴 솔잎 M" panose="02020603020101020101" pitchFamily="18" charset="-127"/>
              </a:rPr>
              <a:t>상담자가 청탁자의 청탁내용 기록</a:t>
            </a:r>
            <a:r>
              <a:rPr lang="en-US" altLang="ko-KR" sz="1200" dirty="0">
                <a:solidFill>
                  <a:schemeClr val="tx1"/>
                </a:solidFill>
                <a:ea typeface="한컴 솔잎 M" panose="02020603020101020101" pitchFamily="18" charset="-127"/>
              </a:rPr>
              <a:t>)</a:t>
            </a:r>
            <a:endParaRPr lang="ko-KR" altLang="en-US" sz="1200" dirty="0">
              <a:solidFill>
                <a:schemeClr val="tx1"/>
              </a:solidFill>
              <a:ea typeface="한컴 솔잎 M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404664" y="1064568"/>
            <a:ext cx="6062180" cy="4347265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811462" y="5134834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120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120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1" name="그룹 40"/>
          <p:cNvGrpSpPr/>
          <p:nvPr/>
        </p:nvGrpSpPr>
        <p:grpSpPr>
          <a:xfrm>
            <a:off x="561730" y="5942726"/>
            <a:ext cx="5801492" cy="3474769"/>
            <a:chOff x="1146175" y="5956796"/>
            <a:chExt cx="3867001" cy="3579697"/>
          </a:xfrm>
        </p:grpSpPr>
        <p:pic>
          <p:nvPicPr>
            <p:cNvPr id="42" name="_x115773560" descr="EMB00001a0c015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8665" t="8989" r="34035" b="61581"/>
            <a:stretch>
              <a:fillRect/>
            </a:stretch>
          </p:blipFill>
          <p:spPr bwMode="auto">
            <a:xfrm>
              <a:off x="1146175" y="5956796"/>
              <a:ext cx="3860476" cy="1712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_x115773880" descr="EMB00001a0c015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8665" t="52748" r="34035" b="8083"/>
            <a:stretch>
              <a:fillRect/>
            </a:stretch>
          </p:blipFill>
          <p:spPr bwMode="auto">
            <a:xfrm>
              <a:off x="1152700" y="7257256"/>
              <a:ext cx="3860476" cy="2279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6" name="오른쪽 화살표 55"/>
          <p:cNvSpPr/>
          <p:nvPr/>
        </p:nvSpPr>
        <p:spPr>
          <a:xfrm rot="5400000">
            <a:off x="369468" y="2466612"/>
            <a:ext cx="1158439" cy="504056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7" name="모서리가 둥근 직사각형 56"/>
          <p:cNvSpPr/>
          <p:nvPr/>
        </p:nvSpPr>
        <p:spPr>
          <a:xfrm>
            <a:off x="1200716" y="1281633"/>
            <a:ext cx="5142047" cy="2016224"/>
          </a:xfrm>
          <a:prstGeom prst="roundRect">
            <a:avLst>
              <a:gd name="adj" fmla="val 7669"/>
            </a:avLst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32000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공직자등이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처음 부정청탁을 받은 경우 부정청탁을 한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자에게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32000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부정청탁임을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알리고 이를 거절하는 의사를 명확히 표시해야 함</a:t>
            </a:r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03450" indent="-171450">
              <a:buFontTx/>
              <a:buChar char="-"/>
            </a:pP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처음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부정청탁을 받은 </a:t>
            </a:r>
            <a:r>
              <a:rPr lang="ko-KR" altLang="en-US" sz="12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공직자등이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거절하는 의사를 명확히 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표시한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경우 법 제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조에 따라 청탁방지담당관과 상담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가능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603450" indent="-171450">
              <a:buFontTx/>
              <a:buChar char="-"/>
            </a:pPr>
            <a:endParaRPr lang="en-US" altLang="ko-KR" sz="8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32000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청탁금지법</a:t>
            </a:r>
          </a:p>
          <a:p>
            <a:pPr marL="432000"/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 금지 등을 담당하는 담당관의 지정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공공기관의 장은 소속 </a:t>
            </a:r>
            <a:r>
              <a:rPr lang="ko-KR" altLang="en-US" sz="12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중에서 다음 각 호의 부정청탁 금지 등을 담당하는 담당관을 지정하여야 한다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432000"/>
            <a:r>
              <a:rPr lang="en-US" altLang="ko-KR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 금지 및 </a:t>
            </a:r>
            <a:r>
              <a:rPr lang="ko-KR" altLang="en-US" sz="1200" spc="-1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금품등의</a:t>
            </a:r>
            <a:r>
              <a: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수수 금지에 관한 내용의 교육</a:t>
            </a:r>
            <a:r>
              <a:rPr lang="en-US" altLang="ko-KR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상담</a:t>
            </a:r>
          </a:p>
        </p:txBody>
      </p:sp>
      <p:sp>
        <p:nvSpPr>
          <p:cNvPr id="58" name="모서리가 둥근 직사각형 57"/>
          <p:cNvSpPr/>
          <p:nvPr/>
        </p:nvSpPr>
        <p:spPr>
          <a:xfrm>
            <a:off x="1200716" y="3716085"/>
            <a:ext cx="5142047" cy="1524947"/>
          </a:xfrm>
          <a:prstGeom prst="roundRect">
            <a:avLst>
              <a:gd name="adj" fmla="val 7669"/>
            </a:avLst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32000"/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공공기관 내에서 정상적으로 처리하기로 된 상황에서 부정청탁이 있을 경우 부정청탁에 따른 직무수행으로 오해의 소지가 있으므로 불필요한 논란 차단을 위해 반드시 상담 필요</a:t>
            </a:r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32000"/>
            <a:endParaRPr lang="en-US" altLang="ko-KR" sz="8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32000"/>
            <a:r>
              <a:rPr lang="ko-KR" altLang="en-US" sz="12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공직자등은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청탁자의 청탁사항을 주관적 판단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가감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없이 사실   그대로 청탁방지담당관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감사관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 상담</a:t>
            </a:r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32000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- </a:t>
            </a:r>
            <a:r>
              <a:rPr lang="ko-KR" altLang="en-US" sz="12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공직자등이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사후에 문제가 되거나 닥칠지도 모르는 책임을 </a:t>
            </a:r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32000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면책하여 선량한 공직자 보호</a:t>
            </a:r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59" name="그룹 58"/>
          <p:cNvGrpSpPr/>
          <p:nvPr/>
        </p:nvGrpSpPr>
        <p:grpSpPr>
          <a:xfrm>
            <a:off x="480636" y="1209625"/>
            <a:ext cx="1235803" cy="1224136"/>
            <a:chOff x="576086" y="1352600"/>
            <a:chExt cx="1235803" cy="1224136"/>
          </a:xfrm>
        </p:grpSpPr>
        <p:sp>
          <p:nvSpPr>
            <p:cNvPr id="60" name="타원 59"/>
            <p:cNvSpPr/>
            <p:nvPr/>
          </p:nvSpPr>
          <p:spPr>
            <a:xfrm>
              <a:off x="648094" y="1412941"/>
              <a:ext cx="1163795" cy="11637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61" name="타원 60"/>
            <p:cNvSpPr/>
            <p:nvPr/>
          </p:nvSpPr>
          <p:spPr>
            <a:xfrm>
              <a:off x="576086" y="1352600"/>
              <a:ext cx="1163795" cy="1163795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/>
                <a:t>부정청탁거절</a:t>
              </a:r>
              <a:endParaRPr lang="ko-KR" altLang="en-US" sz="1200" b="1" dirty="0"/>
            </a:p>
          </p:txBody>
        </p:sp>
      </p:grpSp>
      <p:grpSp>
        <p:nvGrpSpPr>
          <p:cNvPr id="62" name="그룹 61"/>
          <p:cNvGrpSpPr/>
          <p:nvPr/>
        </p:nvGrpSpPr>
        <p:grpSpPr>
          <a:xfrm>
            <a:off x="480636" y="3297857"/>
            <a:ext cx="1235803" cy="1224136"/>
            <a:chOff x="648094" y="2864768"/>
            <a:chExt cx="1235803" cy="1224136"/>
          </a:xfrm>
        </p:grpSpPr>
        <p:sp>
          <p:nvSpPr>
            <p:cNvPr id="63" name="타원 62"/>
            <p:cNvSpPr/>
            <p:nvPr/>
          </p:nvSpPr>
          <p:spPr>
            <a:xfrm>
              <a:off x="720102" y="2925109"/>
              <a:ext cx="1163795" cy="11637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64" name="타원 63"/>
            <p:cNvSpPr/>
            <p:nvPr/>
          </p:nvSpPr>
          <p:spPr>
            <a:xfrm>
              <a:off x="648094" y="2864768"/>
              <a:ext cx="1163795" cy="1163795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/>
                <a:t>상담</a:t>
              </a:r>
              <a:endParaRPr lang="ko-KR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25645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404664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수수금지 </a:t>
            </a:r>
            <a:r>
              <a:rPr lang="ko-KR" altLang="en-US" dirty="0" err="1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제공에 대한 대응조치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2276872" y="1701758"/>
            <a:ext cx="4033272" cy="4338880"/>
          </a:xfrm>
          <a:prstGeom prst="roundRect">
            <a:avLst/>
          </a:prstGeom>
          <a:solidFill>
            <a:schemeClr val="bg1">
              <a:lumMod val="8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200" dirty="0">
                <a:solidFill>
                  <a:schemeClr val="tx1"/>
                </a:solidFill>
              </a:rPr>
              <a:t>① </a:t>
            </a:r>
            <a:r>
              <a:rPr lang="ko-KR" altLang="en-US" sz="1200" dirty="0" err="1">
                <a:solidFill>
                  <a:schemeClr val="tx1"/>
                </a:solidFill>
              </a:rPr>
              <a:t>공직자등은</a:t>
            </a:r>
            <a:r>
              <a:rPr lang="ko-KR" altLang="en-US" sz="1200" dirty="0">
                <a:solidFill>
                  <a:schemeClr val="tx1"/>
                </a:solidFill>
              </a:rPr>
              <a:t> 다음 각 호의 어느 하나에 </a:t>
            </a:r>
            <a:r>
              <a:rPr lang="ko-KR" altLang="en-US" sz="1200" dirty="0" smtClean="0">
                <a:solidFill>
                  <a:schemeClr val="tx1"/>
                </a:solidFill>
              </a:rPr>
              <a:t>해당하는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>
                <a:solidFill>
                  <a:schemeClr val="tx1"/>
                </a:solidFill>
              </a:rPr>
              <a:t>경우에는 소속기관장에게 지체 없이 서면으로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신고하여야 </a:t>
            </a:r>
            <a:r>
              <a:rPr lang="ko-KR" altLang="en-US" sz="1200" dirty="0">
                <a:solidFill>
                  <a:schemeClr val="tx1"/>
                </a:solidFill>
              </a:rPr>
              <a:t>한다</a:t>
            </a:r>
            <a:r>
              <a:rPr lang="en-US" altLang="ko-KR" sz="1200" dirty="0">
                <a:solidFill>
                  <a:schemeClr val="tx1"/>
                </a:solidFill>
              </a:rPr>
              <a:t>.</a:t>
            </a:r>
            <a:endParaRPr lang="ko-KR" altLang="en-US" sz="1200" dirty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1</a:t>
            </a:r>
            <a:r>
              <a:rPr lang="en-US" altLang="ko-KR" sz="1200" dirty="0">
                <a:solidFill>
                  <a:schemeClr val="tx1"/>
                </a:solidFill>
              </a:rPr>
              <a:t>. </a:t>
            </a:r>
            <a:r>
              <a:rPr lang="ko-KR" altLang="en-US" sz="1200" dirty="0" err="1">
                <a:solidFill>
                  <a:schemeClr val="tx1"/>
                </a:solidFill>
              </a:rPr>
              <a:t>공직자등</a:t>
            </a:r>
            <a:r>
              <a:rPr lang="ko-KR" altLang="en-US" sz="1200" dirty="0">
                <a:solidFill>
                  <a:schemeClr val="tx1"/>
                </a:solidFill>
              </a:rPr>
              <a:t> 자신이 수수 금지 </a:t>
            </a:r>
            <a:r>
              <a:rPr lang="ko-KR" altLang="en-US" sz="1200" dirty="0" err="1">
                <a:solidFill>
                  <a:schemeClr val="tx1"/>
                </a:solidFill>
              </a:rPr>
              <a:t>금품등을</a:t>
            </a:r>
            <a:r>
              <a:rPr lang="ko-KR" altLang="en-US" sz="1200" dirty="0">
                <a:solidFill>
                  <a:schemeClr val="tx1"/>
                </a:solidFill>
              </a:rPr>
              <a:t> 받거나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그 </a:t>
            </a:r>
            <a:r>
              <a:rPr lang="ko-KR" altLang="en-US" sz="1200" dirty="0">
                <a:solidFill>
                  <a:schemeClr val="tx1"/>
                </a:solidFill>
              </a:rPr>
              <a:t>제공의 약속 또는 의사표시를 받은 경우</a:t>
            </a: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2</a:t>
            </a:r>
            <a:r>
              <a:rPr lang="en-US" altLang="ko-KR" sz="1200" dirty="0">
                <a:solidFill>
                  <a:schemeClr val="tx1"/>
                </a:solidFill>
              </a:rPr>
              <a:t>. </a:t>
            </a:r>
            <a:r>
              <a:rPr lang="ko-KR" altLang="en-US" sz="1200" dirty="0" err="1">
                <a:solidFill>
                  <a:schemeClr val="tx1"/>
                </a:solidFill>
              </a:rPr>
              <a:t>공직자등이</a:t>
            </a:r>
            <a:r>
              <a:rPr lang="ko-KR" altLang="en-US" sz="1200" dirty="0">
                <a:solidFill>
                  <a:schemeClr val="tx1"/>
                </a:solidFill>
              </a:rPr>
              <a:t> 자신의 배우자가 수수 금지 </a:t>
            </a:r>
            <a:r>
              <a:rPr lang="ko-KR" altLang="en-US" sz="1200" dirty="0" smtClean="0">
                <a:solidFill>
                  <a:schemeClr val="tx1"/>
                </a:solidFill>
              </a:rPr>
              <a:t>금품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등을 </a:t>
            </a:r>
            <a:r>
              <a:rPr lang="ko-KR" altLang="en-US" sz="1200" dirty="0">
                <a:solidFill>
                  <a:schemeClr val="tx1"/>
                </a:solidFill>
              </a:rPr>
              <a:t>받거나 그 제공의 약속 또는 의사표시를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받은 </a:t>
            </a:r>
            <a:r>
              <a:rPr lang="ko-KR" altLang="en-US" sz="1200" dirty="0">
                <a:solidFill>
                  <a:schemeClr val="tx1"/>
                </a:solidFill>
              </a:rPr>
              <a:t>사실을 안 경우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fontAlgn="base"/>
            <a:endParaRPr lang="ko-KR" altLang="en-US" sz="500" dirty="0">
              <a:solidFill>
                <a:schemeClr val="tx1"/>
              </a:solidFill>
            </a:endParaRPr>
          </a:p>
          <a:p>
            <a:pPr fontAlgn="base"/>
            <a:r>
              <a:rPr lang="ko-KR" altLang="en-US" sz="1200" dirty="0">
                <a:solidFill>
                  <a:schemeClr val="tx1"/>
                </a:solidFill>
              </a:rPr>
              <a:t>② </a:t>
            </a:r>
            <a:r>
              <a:rPr lang="ko-KR" altLang="en-US" sz="1200" dirty="0" err="1">
                <a:solidFill>
                  <a:schemeClr val="tx1"/>
                </a:solidFill>
              </a:rPr>
              <a:t>공직자등은</a:t>
            </a:r>
            <a:r>
              <a:rPr lang="ko-KR" altLang="en-US" sz="1200" dirty="0">
                <a:solidFill>
                  <a:schemeClr val="tx1"/>
                </a:solidFill>
              </a:rPr>
              <a:t> 자신이 수수 금지 </a:t>
            </a:r>
            <a:r>
              <a:rPr lang="ko-KR" altLang="en-US" sz="1200" dirty="0" err="1">
                <a:solidFill>
                  <a:schemeClr val="tx1"/>
                </a:solidFill>
              </a:rPr>
              <a:t>금품등을</a:t>
            </a:r>
            <a:r>
              <a:rPr lang="ko-KR" altLang="en-US" sz="1200" dirty="0">
                <a:solidFill>
                  <a:schemeClr val="tx1"/>
                </a:solidFill>
              </a:rPr>
              <a:t> 받거나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그 </a:t>
            </a:r>
            <a:r>
              <a:rPr lang="ko-KR" altLang="en-US" sz="1200" dirty="0">
                <a:solidFill>
                  <a:schemeClr val="tx1"/>
                </a:solidFill>
              </a:rPr>
              <a:t>제공의 약속이나 의사표시를 받은 경우 또는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자신의 </a:t>
            </a:r>
            <a:r>
              <a:rPr lang="ko-KR" altLang="en-US" sz="1200" dirty="0">
                <a:solidFill>
                  <a:schemeClr val="tx1"/>
                </a:solidFill>
              </a:rPr>
              <a:t>배우자가 수수 금지 </a:t>
            </a:r>
            <a:r>
              <a:rPr lang="ko-KR" altLang="en-US" sz="1200" dirty="0" err="1">
                <a:solidFill>
                  <a:schemeClr val="tx1"/>
                </a:solidFill>
              </a:rPr>
              <a:t>금품등을</a:t>
            </a:r>
            <a:r>
              <a:rPr lang="ko-KR" altLang="en-US" sz="1200" dirty="0">
                <a:solidFill>
                  <a:schemeClr val="tx1"/>
                </a:solidFill>
              </a:rPr>
              <a:t> 받거나 그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제공의 </a:t>
            </a:r>
            <a:r>
              <a:rPr lang="ko-KR" altLang="en-US" sz="1200" dirty="0">
                <a:solidFill>
                  <a:schemeClr val="tx1"/>
                </a:solidFill>
              </a:rPr>
              <a:t>약속이나 의사표시를 받은 사실을 알게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된 </a:t>
            </a:r>
            <a:r>
              <a:rPr lang="ko-KR" altLang="en-US" sz="1200" dirty="0">
                <a:solidFill>
                  <a:schemeClr val="tx1"/>
                </a:solidFill>
              </a:rPr>
              <a:t>경우에는 이를 제공자에게 지체 없이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반환하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거나 </a:t>
            </a:r>
            <a:r>
              <a:rPr lang="ko-KR" altLang="en-US" sz="1200" dirty="0">
                <a:solidFill>
                  <a:schemeClr val="tx1"/>
                </a:solidFill>
              </a:rPr>
              <a:t>반환하도록 하거나 그 거부의 의사를 </a:t>
            </a:r>
            <a:r>
              <a:rPr lang="ko-KR" altLang="en-US" sz="1200" dirty="0" smtClean="0">
                <a:solidFill>
                  <a:schemeClr val="tx1"/>
                </a:solidFill>
              </a:rPr>
              <a:t>밝히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거나 </a:t>
            </a:r>
            <a:r>
              <a:rPr lang="ko-KR" altLang="en-US" sz="1200" dirty="0">
                <a:solidFill>
                  <a:schemeClr val="tx1"/>
                </a:solidFill>
              </a:rPr>
              <a:t>밝히도록 하여야 한다</a:t>
            </a:r>
            <a:r>
              <a:rPr lang="en-US" altLang="ko-KR" sz="1200" dirty="0">
                <a:solidFill>
                  <a:schemeClr val="tx1"/>
                </a:solidFill>
              </a:rPr>
              <a:t>. </a:t>
            </a:r>
            <a:r>
              <a:rPr lang="ko-KR" altLang="en-US" sz="1200" dirty="0">
                <a:solidFill>
                  <a:schemeClr val="tx1"/>
                </a:solidFill>
              </a:rPr>
              <a:t>다만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>
                <a:solidFill>
                  <a:schemeClr val="tx1"/>
                </a:solidFill>
              </a:rPr>
              <a:t>받은 </a:t>
            </a:r>
            <a:r>
              <a:rPr lang="ko-KR" altLang="en-US" sz="1200" dirty="0" smtClean="0">
                <a:solidFill>
                  <a:schemeClr val="tx1"/>
                </a:solidFill>
              </a:rPr>
              <a:t>금품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등이 </a:t>
            </a:r>
            <a:r>
              <a:rPr lang="ko-KR" altLang="en-US" sz="1200" dirty="0">
                <a:solidFill>
                  <a:schemeClr val="tx1"/>
                </a:solidFill>
              </a:rPr>
              <a:t>다음 각 호의 어느 하나에 해당하는 </a:t>
            </a:r>
            <a:r>
              <a:rPr lang="ko-KR" altLang="en-US" sz="1200" dirty="0" smtClean="0">
                <a:solidFill>
                  <a:schemeClr val="tx1"/>
                </a:solidFill>
              </a:rPr>
              <a:t>경우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에는 </a:t>
            </a:r>
            <a:r>
              <a:rPr lang="ko-KR" altLang="en-US" sz="1200" dirty="0">
                <a:solidFill>
                  <a:schemeClr val="tx1"/>
                </a:solidFill>
              </a:rPr>
              <a:t>소속기관장에게 인도하거나 인도하도록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하여야 </a:t>
            </a:r>
            <a:r>
              <a:rPr lang="ko-KR" altLang="en-US" sz="1200" dirty="0">
                <a:solidFill>
                  <a:schemeClr val="tx1"/>
                </a:solidFill>
              </a:rPr>
              <a:t>한다</a:t>
            </a:r>
            <a:r>
              <a:rPr lang="en-US" altLang="ko-KR" sz="1200" dirty="0">
                <a:solidFill>
                  <a:schemeClr val="tx1"/>
                </a:solidFill>
              </a:rPr>
              <a:t>.</a:t>
            </a:r>
            <a:endParaRPr lang="ko-KR" altLang="en-US" sz="1200" dirty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 1</a:t>
            </a:r>
            <a:r>
              <a:rPr lang="en-US" altLang="ko-KR" sz="1200" dirty="0">
                <a:solidFill>
                  <a:schemeClr val="tx1"/>
                </a:solidFill>
              </a:rPr>
              <a:t>. </a:t>
            </a:r>
            <a:r>
              <a:rPr lang="ko-KR" altLang="en-US" sz="1200" dirty="0">
                <a:solidFill>
                  <a:schemeClr val="tx1"/>
                </a:solidFill>
              </a:rPr>
              <a:t>멸실</a:t>
            </a:r>
            <a:r>
              <a:rPr lang="en-US" altLang="ko-KR" sz="1200" dirty="0">
                <a:solidFill>
                  <a:schemeClr val="tx1"/>
                </a:solidFill>
              </a:rPr>
              <a:t>·</a:t>
            </a:r>
            <a:r>
              <a:rPr lang="ko-KR" altLang="en-US" sz="1200" dirty="0">
                <a:solidFill>
                  <a:schemeClr val="tx1"/>
                </a:solidFill>
              </a:rPr>
              <a:t>부패</a:t>
            </a:r>
            <a:r>
              <a:rPr lang="en-US" altLang="ko-KR" sz="1200" dirty="0">
                <a:solidFill>
                  <a:schemeClr val="tx1"/>
                </a:solidFill>
              </a:rPr>
              <a:t>·</a:t>
            </a:r>
            <a:r>
              <a:rPr lang="ko-KR" altLang="en-US" sz="1200" dirty="0">
                <a:solidFill>
                  <a:schemeClr val="tx1"/>
                </a:solidFill>
              </a:rPr>
              <a:t>변질 등의 우려가 있는 경우</a:t>
            </a: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 2</a:t>
            </a:r>
            <a:r>
              <a:rPr lang="en-US" altLang="ko-KR" sz="1200" dirty="0">
                <a:solidFill>
                  <a:schemeClr val="tx1"/>
                </a:solidFill>
              </a:rPr>
              <a:t>. </a:t>
            </a:r>
            <a:r>
              <a:rPr lang="ko-KR" altLang="en-US" sz="1200" dirty="0">
                <a:solidFill>
                  <a:schemeClr val="tx1"/>
                </a:solidFill>
              </a:rPr>
              <a:t>해당 </a:t>
            </a:r>
            <a:r>
              <a:rPr lang="ko-KR" altLang="en-US" sz="1200" dirty="0" err="1">
                <a:solidFill>
                  <a:schemeClr val="tx1"/>
                </a:solidFill>
              </a:rPr>
              <a:t>금품등의</a:t>
            </a:r>
            <a:r>
              <a:rPr lang="ko-KR" altLang="en-US" sz="1200" dirty="0">
                <a:solidFill>
                  <a:schemeClr val="tx1"/>
                </a:solidFill>
              </a:rPr>
              <a:t> 제공자를 알 수 없는 경우</a:t>
            </a: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 3</a:t>
            </a:r>
            <a:r>
              <a:rPr lang="en-US" altLang="ko-KR" sz="1200" dirty="0">
                <a:solidFill>
                  <a:schemeClr val="tx1"/>
                </a:solidFill>
              </a:rPr>
              <a:t>. </a:t>
            </a:r>
            <a:r>
              <a:rPr lang="ko-KR" altLang="en-US" sz="1200" dirty="0">
                <a:solidFill>
                  <a:schemeClr val="tx1"/>
                </a:solidFill>
              </a:rPr>
              <a:t>그 밖에 제공자에게 반환하기 어려운 사정이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    </a:t>
            </a:r>
            <a:r>
              <a:rPr lang="ko-KR" altLang="en-US" sz="1200" dirty="0" smtClean="0">
                <a:solidFill>
                  <a:schemeClr val="tx1"/>
                </a:solidFill>
              </a:rPr>
              <a:t>있는 </a:t>
            </a:r>
            <a:r>
              <a:rPr lang="ko-KR" altLang="en-US" sz="1200" dirty="0">
                <a:solidFill>
                  <a:schemeClr val="tx1"/>
                </a:solidFill>
              </a:rPr>
              <a:t>경우</a:t>
            </a:r>
          </a:p>
        </p:txBody>
      </p:sp>
      <p:sp>
        <p:nvSpPr>
          <p:cNvPr id="55" name="모서리가 둥근 직사각형 54"/>
          <p:cNvSpPr/>
          <p:nvPr/>
        </p:nvSpPr>
        <p:spPr>
          <a:xfrm>
            <a:off x="2708920" y="1352600"/>
            <a:ext cx="3240360" cy="358479"/>
          </a:xfrm>
          <a:prstGeom prst="roundRect">
            <a:avLst/>
          </a:prstGeom>
          <a:gradFill flip="none" rotWithShape="1">
            <a:gsLst>
              <a:gs pos="0">
                <a:srgbClr val="FFFFE5"/>
              </a:gs>
              <a:gs pos="50000">
                <a:srgbClr val="FFFFD9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 cmpd="sng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1980000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SzPct val="90000"/>
              <a:defRPr/>
            </a:pP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법 제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9</a:t>
            </a: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조</a:t>
            </a:r>
            <a:r>
              <a:rPr lang="en-US" altLang="ko-KR" sz="1200" b="1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수수 </a:t>
            </a: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금지 </a:t>
            </a:r>
            <a:r>
              <a:rPr lang="ko-KR" altLang="en-US" sz="1200" b="1" dirty="0" err="1">
                <a:solidFill>
                  <a:schemeClr val="tx1"/>
                </a:solidFill>
                <a:latin typeface="+mn-ea"/>
              </a:rPr>
              <a:t>금품등의</a:t>
            </a: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 신고 및 </a:t>
            </a:r>
            <a:r>
              <a:rPr lang="ko-KR" altLang="en-US" sz="1200" b="1" dirty="0" smtClean="0">
                <a:solidFill>
                  <a:schemeClr val="tx1"/>
                </a:solidFill>
                <a:latin typeface="+mn-ea"/>
              </a:rPr>
              <a:t>처리</a:t>
            </a:r>
            <a:r>
              <a:rPr lang="en-US" altLang="ko-KR" sz="1200" b="1" dirty="0" smtClean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12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7" name="자유형 56"/>
          <p:cNvSpPr/>
          <p:nvPr/>
        </p:nvSpPr>
        <p:spPr>
          <a:xfrm rot="10800000">
            <a:off x="677021" y="4520952"/>
            <a:ext cx="1494166" cy="457095"/>
          </a:xfrm>
          <a:custGeom>
            <a:avLst/>
            <a:gdLst>
              <a:gd name="connsiteX0" fmla="*/ 0 w 5286412"/>
              <a:gd name="connsiteY0" fmla="*/ 1178197 h 3857628"/>
              <a:gd name="connsiteX1" fmla="*/ 2643206 w 5286412"/>
              <a:gd name="connsiteY1" fmla="*/ 0 h 3857628"/>
              <a:gd name="connsiteX2" fmla="*/ 5286412 w 5286412"/>
              <a:gd name="connsiteY2" fmla="*/ 1178197 h 3857628"/>
              <a:gd name="connsiteX3" fmla="*/ 4483433 w 5286412"/>
              <a:gd name="connsiteY3" fmla="*/ 1178197 h 3857628"/>
              <a:gd name="connsiteX4" fmla="*/ 4483433 w 5286412"/>
              <a:gd name="connsiteY4" fmla="*/ 3857628 h 3857628"/>
              <a:gd name="connsiteX5" fmla="*/ 802979 w 5286412"/>
              <a:gd name="connsiteY5" fmla="*/ 3857628 h 3857628"/>
              <a:gd name="connsiteX6" fmla="*/ 802979 w 5286412"/>
              <a:gd name="connsiteY6" fmla="*/ 1178197 h 3857628"/>
              <a:gd name="connsiteX7" fmla="*/ 0 w 5286412"/>
              <a:gd name="connsiteY7" fmla="*/ 1178197 h 3857628"/>
              <a:gd name="connsiteX0" fmla="*/ 1983135 w 7269547"/>
              <a:gd name="connsiteY0" fmla="*/ 1178197 h 3857628"/>
              <a:gd name="connsiteX1" fmla="*/ 4626341 w 7269547"/>
              <a:gd name="connsiteY1" fmla="*/ 0 h 3857628"/>
              <a:gd name="connsiteX2" fmla="*/ 7269547 w 7269547"/>
              <a:gd name="connsiteY2" fmla="*/ 1178197 h 3857628"/>
              <a:gd name="connsiteX3" fmla="*/ 6466568 w 7269547"/>
              <a:gd name="connsiteY3" fmla="*/ 1178197 h 3857628"/>
              <a:gd name="connsiteX4" fmla="*/ 6466568 w 7269547"/>
              <a:gd name="connsiteY4" fmla="*/ 3857628 h 3857628"/>
              <a:gd name="connsiteX5" fmla="*/ 0 w 7269547"/>
              <a:gd name="connsiteY5" fmla="*/ 3857628 h 3857628"/>
              <a:gd name="connsiteX6" fmla="*/ 2786114 w 7269547"/>
              <a:gd name="connsiteY6" fmla="*/ 1178197 h 3857628"/>
              <a:gd name="connsiteX7" fmla="*/ 1983135 w 7269547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205493 h 3884924"/>
              <a:gd name="connsiteX1" fmla="*/ 4626341 w 9109742"/>
              <a:gd name="connsiteY1" fmla="*/ 0 h 3884924"/>
              <a:gd name="connsiteX2" fmla="*/ 7269547 w 9109742"/>
              <a:gd name="connsiteY2" fmla="*/ 1205493 h 3884924"/>
              <a:gd name="connsiteX3" fmla="*/ 6466568 w 9109742"/>
              <a:gd name="connsiteY3" fmla="*/ 1205493 h 3884924"/>
              <a:gd name="connsiteX4" fmla="*/ 9109742 w 9109742"/>
              <a:gd name="connsiteY4" fmla="*/ 3884924 h 3884924"/>
              <a:gd name="connsiteX5" fmla="*/ 0 w 9109742"/>
              <a:gd name="connsiteY5" fmla="*/ 3884924 h 3884924"/>
              <a:gd name="connsiteX6" fmla="*/ 2786114 w 9109742"/>
              <a:gd name="connsiteY6" fmla="*/ 1205493 h 3884924"/>
              <a:gd name="connsiteX7" fmla="*/ 1983135 w 9109742"/>
              <a:gd name="connsiteY7" fmla="*/ 1205493 h 3884924"/>
              <a:gd name="connsiteX0" fmla="*/ 1983135 w 9109742"/>
              <a:gd name="connsiteY0" fmla="*/ 1232789 h 3912220"/>
              <a:gd name="connsiteX1" fmla="*/ 4612693 w 9109742"/>
              <a:gd name="connsiteY1" fmla="*/ 0 h 3912220"/>
              <a:gd name="connsiteX2" fmla="*/ 7269547 w 9109742"/>
              <a:gd name="connsiteY2" fmla="*/ 1232789 h 3912220"/>
              <a:gd name="connsiteX3" fmla="*/ 6466568 w 9109742"/>
              <a:gd name="connsiteY3" fmla="*/ 1232789 h 3912220"/>
              <a:gd name="connsiteX4" fmla="*/ 9109742 w 9109742"/>
              <a:gd name="connsiteY4" fmla="*/ 3912220 h 3912220"/>
              <a:gd name="connsiteX5" fmla="*/ 0 w 9109742"/>
              <a:gd name="connsiteY5" fmla="*/ 3912220 h 3912220"/>
              <a:gd name="connsiteX6" fmla="*/ 2786114 w 9109742"/>
              <a:gd name="connsiteY6" fmla="*/ 1232789 h 3912220"/>
              <a:gd name="connsiteX7" fmla="*/ 1983135 w 9109742"/>
              <a:gd name="connsiteY7" fmla="*/ 1232789 h 3912220"/>
              <a:gd name="connsiteX0" fmla="*/ 1983135 w 9109742"/>
              <a:gd name="connsiteY0" fmla="*/ 1164550 h 3843981"/>
              <a:gd name="connsiteX1" fmla="*/ 4599045 w 9109742"/>
              <a:gd name="connsiteY1" fmla="*/ 0 h 3843981"/>
              <a:gd name="connsiteX2" fmla="*/ 7269547 w 9109742"/>
              <a:gd name="connsiteY2" fmla="*/ 1164550 h 3843981"/>
              <a:gd name="connsiteX3" fmla="*/ 6466568 w 9109742"/>
              <a:gd name="connsiteY3" fmla="*/ 1164550 h 3843981"/>
              <a:gd name="connsiteX4" fmla="*/ 9109742 w 9109742"/>
              <a:gd name="connsiteY4" fmla="*/ 3843981 h 3843981"/>
              <a:gd name="connsiteX5" fmla="*/ 0 w 9109742"/>
              <a:gd name="connsiteY5" fmla="*/ 3843981 h 3843981"/>
              <a:gd name="connsiteX6" fmla="*/ 2786114 w 9109742"/>
              <a:gd name="connsiteY6" fmla="*/ 1164550 h 3843981"/>
              <a:gd name="connsiteX7" fmla="*/ 1983135 w 9109742"/>
              <a:gd name="connsiteY7" fmla="*/ 1164550 h 3843981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49489 w 9109742"/>
              <a:gd name="connsiteY0" fmla="*/ 1073043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49489 w 9109742"/>
              <a:gd name="connsiteY7" fmla="*/ 1073043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33442 w 9109742"/>
              <a:gd name="connsiteY6" fmla="*/ 1073043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80770 w 9109742"/>
              <a:gd name="connsiteY6" fmla="*/ 1036128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73507 w 9109742"/>
              <a:gd name="connsiteY6" fmla="*/ 1067452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20835 w 9109742"/>
              <a:gd name="connsiteY6" fmla="*/ 109877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09742" h="3775742">
                <a:moveTo>
                  <a:pt x="1799364" y="1100338"/>
                </a:moveTo>
                <a:lnTo>
                  <a:pt x="4544454" y="0"/>
                </a:lnTo>
                <a:lnTo>
                  <a:pt x="7269547" y="1096311"/>
                </a:lnTo>
                <a:lnTo>
                  <a:pt x="6466568" y="1096311"/>
                </a:lnTo>
                <a:cubicBezTo>
                  <a:pt x="6554117" y="2415317"/>
                  <a:pt x="7396785" y="3389701"/>
                  <a:pt x="9109742" y="3775742"/>
                </a:cubicBezTo>
                <a:lnTo>
                  <a:pt x="0" y="3775742"/>
                </a:lnTo>
                <a:cubicBezTo>
                  <a:pt x="1907530" y="3351957"/>
                  <a:pt x="2481811" y="2586867"/>
                  <a:pt x="2659231" y="1089156"/>
                </a:cubicBezTo>
                <a:lnTo>
                  <a:pt x="1799364" y="110033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2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" name="모서리가 둥근 직사각형 67"/>
          <p:cNvSpPr/>
          <p:nvPr/>
        </p:nvSpPr>
        <p:spPr>
          <a:xfrm>
            <a:off x="2276873" y="6535615"/>
            <a:ext cx="4032448" cy="2703617"/>
          </a:xfrm>
          <a:prstGeom prst="roundRect">
            <a:avLst/>
          </a:prstGeom>
          <a:solidFill>
            <a:schemeClr val="bg1">
              <a:lumMod val="8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ko-KR" altLang="en-US" sz="1200" dirty="0" smtClean="0">
                <a:solidFill>
                  <a:schemeClr val="tx1"/>
                </a:solidFill>
              </a:rPr>
              <a:t>③ </a:t>
            </a:r>
            <a:r>
              <a:rPr lang="ko-KR" altLang="en-US" sz="1200" dirty="0">
                <a:solidFill>
                  <a:schemeClr val="tx1"/>
                </a:solidFill>
              </a:rPr>
              <a:t>소속기관장은 제</a:t>
            </a:r>
            <a:r>
              <a:rPr lang="en-US" altLang="ko-KR" sz="1200" dirty="0">
                <a:solidFill>
                  <a:schemeClr val="tx1"/>
                </a:solidFill>
              </a:rPr>
              <a:t>1</a:t>
            </a:r>
            <a:r>
              <a:rPr lang="ko-KR" altLang="en-US" sz="1200" dirty="0">
                <a:solidFill>
                  <a:schemeClr val="tx1"/>
                </a:solidFill>
              </a:rPr>
              <a:t>항에 따라 신고를 받거나 제</a:t>
            </a:r>
            <a:r>
              <a:rPr lang="en-US" altLang="ko-KR" sz="1200" dirty="0">
                <a:solidFill>
                  <a:schemeClr val="tx1"/>
                </a:solidFill>
              </a:rPr>
              <a:t>2</a:t>
            </a:r>
            <a:r>
              <a:rPr lang="ko-KR" altLang="en-US" sz="1200" dirty="0" smtClean="0">
                <a:solidFill>
                  <a:schemeClr val="tx1"/>
                </a:solidFill>
              </a:rPr>
              <a:t>항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단서에 </a:t>
            </a:r>
            <a:r>
              <a:rPr lang="ko-KR" altLang="en-US" sz="1200" dirty="0">
                <a:solidFill>
                  <a:schemeClr val="tx1"/>
                </a:solidFill>
              </a:rPr>
              <a:t>따라 </a:t>
            </a:r>
            <a:r>
              <a:rPr lang="ko-KR" altLang="en-US" sz="1200" dirty="0" err="1">
                <a:solidFill>
                  <a:schemeClr val="tx1"/>
                </a:solidFill>
              </a:rPr>
              <a:t>금품등을</a:t>
            </a:r>
            <a:r>
              <a:rPr lang="ko-KR" altLang="en-US" sz="1200" dirty="0">
                <a:solidFill>
                  <a:schemeClr val="tx1"/>
                </a:solidFill>
              </a:rPr>
              <a:t> 인도받은 경우 수수 금지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금품등에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>
                <a:solidFill>
                  <a:schemeClr val="tx1"/>
                </a:solidFill>
              </a:rPr>
              <a:t>해당한다고 인정하는 때에는 반환 또는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인도하게 </a:t>
            </a:r>
            <a:r>
              <a:rPr lang="ko-KR" altLang="en-US" sz="1200" dirty="0">
                <a:solidFill>
                  <a:schemeClr val="tx1"/>
                </a:solidFill>
              </a:rPr>
              <a:t>하거나 거부의 의사를 표시하도록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하여야 </a:t>
            </a:r>
            <a:r>
              <a:rPr lang="ko-KR" altLang="en-US" sz="1200" dirty="0">
                <a:solidFill>
                  <a:schemeClr val="tx1"/>
                </a:solidFill>
              </a:rPr>
              <a:t>하며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>
                <a:solidFill>
                  <a:schemeClr val="tx1"/>
                </a:solidFill>
              </a:rPr>
              <a:t>수사의 필요성이 있다고 인정하는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때에는 </a:t>
            </a:r>
            <a:r>
              <a:rPr lang="ko-KR" altLang="en-US" sz="1200" dirty="0">
                <a:solidFill>
                  <a:schemeClr val="tx1"/>
                </a:solidFill>
              </a:rPr>
              <a:t>그 내용을 지체 없이 수사기관에 </a:t>
            </a:r>
            <a:r>
              <a:rPr lang="ko-KR" altLang="en-US" sz="1200" dirty="0" smtClean="0">
                <a:solidFill>
                  <a:schemeClr val="tx1"/>
                </a:solidFill>
              </a:rPr>
              <a:t>통보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하여야 </a:t>
            </a:r>
            <a:r>
              <a:rPr lang="ko-KR" altLang="en-US" sz="1200" dirty="0">
                <a:solidFill>
                  <a:schemeClr val="tx1"/>
                </a:solidFill>
              </a:rPr>
              <a:t>한다</a:t>
            </a:r>
            <a:r>
              <a:rPr lang="en-US" altLang="ko-KR" sz="1200" dirty="0">
                <a:solidFill>
                  <a:schemeClr val="tx1"/>
                </a:solidFill>
              </a:rPr>
              <a:t>.</a:t>
            </a:r>
          </a:p>
          <a:p>
            <a:pPr fontAlgn="base"/>
            <a:endParaRPr lang="en-US" altLang="ko-KR" sz="1200" dirty="0">
              <a:solidFill>
                <a:schemeClr val="tx1"/>
              </a:solidFill>
            </a:endParaRPr>
          </a:p>
          <a:p>
            <a:pPr fontAlgn="base"/>
            <a:r>
              <a:rPr lang="ko-KR" altLang="en-US" sz="1200" dirty="0">
                <a:solidFill>
                  <a:schemeClr val="tx1"/>
                </a:solidFill>
              </a:rPr>
              <a:t>④ 소속기관장은 </a:t>
            </a:r>
            <a:r>
              <a:rPr lang="ko-KR" altLang="en-US" sz="1200" dirty="0" err="1">
                <a:solidFill>
                  <a:schemeClr val="tx1"/>
                </a:solidFill>
              </a:rPr>
              <a:t>공직자등</a:t>
            </a:r>
            <a:r>
              <a:rPr lang="ko-KR" altLang="en-US" sz="1200" dirty="0">
                <a:solidFill>
                  <a:schemeClr val="tx1"/>
                </a:solidFill>
              </a:rPr>
              <a:t> 또는 그 배우자가 수수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금지 </a:t>
            </a:r>
            <a:r>
              <a:rPr lang="ko-KR" altLang="en-US" sz="1200" dirty="0" err="1">
                <a:solidFill>
                  <a:schemeClr val="tx1"/>
                </a:solidFill>
              </a:rPr>
              <a:t>금품등을</a:t>
            </a:r>
            <a:r>
              <a:rPr lang="ko-KR" altLang="en-US" sz="1200" dirty="0">
                <a:solidFill>
                  <a:schemeClr val="tx1"/>
                </a:solidFill>
              </a:rPr>
              <a:t> 받거나 그 제공의 약속 또는 </a:t>
            </a:r>
            <a:r>
              <a:rPr lang="ko-KR" altLang="en-US" sz="1200" dirty="0" smtClean="0">
                <a:solidFill>
                  <a:schemeClr val="tx1"/>
                </a:solidFill>
              </a:rPr>
              <a:t>의사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spc="-80" dirty="0" smtClean="0">
                <a:solidFill>
                  <a:schemeClr val="tx1"/>
                </a:solidFill>
              </a:rPr>
              <a:t>표시를 </a:t>
            </a:r>
            <a:r>
              <a:rPr lang="ko-KR" altLang="en-US" sz="1200" spc="-80" dirty="0">
                <a:solidFill>
                  <a:schemeClr val="tx1"/>
                </a:solidFill>
              </a:rPr>
              <a:t>받은 사실을 알게 된 경우 수사의 필요성이 </a:t>
            </a:r>
            <a:endParaRPr lang="en-US" altLang="ko-KR" sz="1200" spc="-8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spc="-80" dirty="0" smtClean="0">
                <a:solidFill>
                  <a:schemeClr val="tx1"/>
                </a:solidFill>
              </a:rPr>
              <a:t>있다고 </a:t>
            </a:r>
            <a:r>
              <a:rPr lang="ko-KR" altLang="en-US" sz="1200" spc="-80" dirty="0">
                <a:solidFill>
                  <a:schemeClr val="tx1"/>
                </a:solidFill>
              </a:rPr>
              <a:t>인정하는 때에는 그 내용을 지체 없이 </a:t>
            </a:r>
            <a:r>
              <a:rPr lang="ko-KR" altLang="en-US" sz="1200" spc="-80" dirty="0" smtClean="0">
                <a:solidFill>
                  <a:schemeClr val="tx1"/>
                </a:solidFill>
              </a:rPr>
              <a:t>수사</a:t>
            </a:r>
            <a:endParaRPr lang="en-US" altLang="ko-KR" sz="1200" spc="-8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기관에 </a:t>
            </a:r>
            <a:r>
              <a:rPr lang="ko-KR" altLang="en-US" sz="1200" dirty="0">
                <a:solidFill>
                  <a:schemeClr val="tx1"/>
                </a:solidFill>
              </a:rPr>
              <a:t>통보하여야 한다</a:t>
            </a:r>
            <a:r>
              <a:rPr lang="en-US" altLang="ko-KR" sz="1200" dirty="0">
                <a:solidFill>
                  <a:schemeClr val="tx1"/>
                </a:solidFill>
              </a:rPr>
              <a:t>.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모서리가 둥근 직사각형 68"/>
          <p:cNvSpPr/>
          <p:nvPr/>
        </p:nvSpPr>
        <p:spPr>
          <a:xfrm>
            <a:off x="2708920" y="6249144"/>
            <a:ext cx="3240360" cy="358479"/>
          </a:xfrm>
          <a:prstGeom prst="roundRect">
            <a:avLst/>
          </a:prstGeom>
          <a:gradFill flip="none" rotWithShape="1">
            <a:gsLst>
              <a:gs pos="0">
                <a:srgbClr val="FFFFE5"/>
              </a:gs>
              <a:gs pos="50000">
                <a:srgbClr val="FFFFD9"/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 cmpd="sng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1980000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SzPct val="90000"/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법 제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9</a:t>
            </a: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조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수수 금지 </a:t>
            </a:r>
            <a:r>
              <a:rPr lang="ko-KR" altLang="en-US" sz="1200" b="1" dirty="0" err="1">
                <a:solidFill>
                  <a:schemeClr val="tx1"/>
                </a:solidFill>
                <a:latin typeface="+mn-ea"/>
              </a:rPr>
              <a:t>금품등의</a:t>
            </a: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 신고 및 처리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8" name="그룹 37"/>
          <p:cNvGrpSpPr/>
          <p:nvPr/>
        </p:nvGrpSpPr>
        <p:grpSpPr>
          <a:xfrm>
            <a:off x="813012" y="1352600"/>
            <a:ext cx="1247836" cy="334534"/>
            <a:chOff x="2858564" y="1786599"/>
            <a:chExt cx="1050208" cy="334534"/>
          </a:xfrm>
        </p:grpSpPr>
        <p:sp>
          <p:nvSpPr>
            <p:cNvPr id="39" name="대각선 방향의 모서리가 둥근 사각형 38"/>
            <p:cNvSpPr/>
            <p:nvPr/>
          </p:nvSpPr>
          <p:spPr>
            <a:xfrm>
              <a:off x="2919870" y="1809546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0" name="대각선 방향의 모서리가 둥근 사각형 39"/>
            <p:cNvSpPr/>
            <p:nvPr/>
          </p:nvSpPr>
          <p:spPr>
            <a:xfrm>
              <a:off x="2858564" y="1786599"/>
              <a:ext cx="1008112" cy="288032"/>
            </a:xfrm>
            <a:prstGeom prst="round2Diag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공직자</a:t>
              </a:r>
              <a:endPara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753271" y="5097016"/>
            <a:ext cx="1440160" cy="334534"/>
            <a:chOff x="2858564" y="1786599"/>
            <a:chExt cx="1050208" cy="334534"/>
          </a:xfrm>
        </p:grpSpPr>
        <p:sp>
          <p:nvSpPr>
            <p:cNvPr id="42" name="대각선 방향의 모서리가 둥근 사각형 41"/>
            <p:cNvSpPr/>
            <p:nvPr/>
          </p:nvSpPr>
          <p:spPr>
            <a:xfrm>
              <a:off x="2919870" y="1809546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43" name="대각선 방향의 모서리가 둥근 사각형 42"/>
            <p:cNvSpPr/>
            <p:nvPr/>
          </p:nvSpPr>
          <p:spPr>
            <a:xfrm>
              <a:off x="2858564" y="1786599"/>
              <a:ext cx="1008112" cy="288032"/>
            </a:xfrm>
            <a:prstGeom prst="round2Diag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소속기관장</a:t>
              </a:r>
              <a:endPara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34" name="_x111787632" descr="EMB00001be805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808" t="26120" r="62047" b="17499"/>
          <a:stretch>
            <a:fillRect/>
          </a:stretch>
        </p:blipFill>
        <p:spPr bwMode="auto">
          <a:xfrm>
            <a:off x="630616" y="1687134"/>
            <a:ext cx="1562815" cy="283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_x111261816" descr="EMB00001be805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127" t="26120" r="36674" b="16998"/>
          <a:stretch>
            <a:fillRect/>
          </a:stretch>
        </p:blipFill>
        <p:spPr bwMode="auto">
          <a:xfrm>
            <a:off x="684343" y="5480104"/>
            <a:ext cx="1509088" cy="213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그룹 5"/>
          <p:cNvGrpSpPr/>
          <p:nvPr/>
        </p:nvGrpSpPr>
        <p:grpSpPr>
          <a:xfrm>
            <a:off x="689262" y="7722394"/>
            <a:ext cx="1504169" cy="1623094"/>
            <a:chOff x="-3759476" y="4771261"/>
            <a:chExt cx="1148161" cy="1502003"/>
          </a:xfrm>
        </p:grpSpPr>
        <p:pic>
          <p:nvPicPr>
            <p:cNvPr id="36" name="_x111351632" descr="EMB00001be8057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3597" t="42659" r="17654" b="48767"/>
            <a:stretch>
              <a:fillRect/>
            </a:stretch>
          </p:blipFill>
          <p:spPr bwMode="auto">
            <a:xfrm>
              <a:off x="-3759476" y="4771261"/>
              <a:ext cx="1147763" cy="295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그룹 4"/>
            <p:cNvGrpSpPr/>
            <p:nvPr/>
          </p:nvGrpSpPr>
          <p:grpSpPr>
            <a:xfrm>
              <a:off x="-3759476" y="5066536"/>
              <a:ext cx="1148161" cy="1206728"/>
              <a:chOff x="-3759476" y="5066536"/>
              <a:chExt cx="1148161" cy="1206728"/>
            </a:xfrm>
          </p:grpSpPr>
          <p:pic>
            <p:nvPicPr>
              <p:cNvPr id="37" name="_x111260536" descr="EMB00001be8057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597" t="51424" r="17654" b="32849"/>
              <a:stretch>
                <a:fillRect/>
              </a:stretch>
            </p:blipFill>
            <p:spPr bwMode="auto">
              <a:xfrm>
                <a:off x="-3759078" y="5066536"/>
                <a:ext cx="1147763" cy="5413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_x111261256" descr="EMB00001be80577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597" t="79556" r="17654" b="13741"/>
              <a:stretch>
                <a:fillRect/>
              </a:stretch>
            </p:blipFill>
            <p:spPr bwMode="auto">
              <a:xfrm>
                <a:off x="-3759078" y="6043077"/>
                <a:ext cx="1147763" cy="2301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_x112084696" descr="EMB00001be8057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3597" t="66858" r="17654" b="20143"/>
              <a:stretch>
                <a:fillRect/>
              </a:stretch>
            </p:blipFill>
            <p:spPr bwMode="auto">
              <a:xfrm>
                <a:off x="-3759476" y="5600148"/>
                <a:ext cx="1148161" cy="4476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xmlns="" val="417287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모서리가 둥근 직사각형 36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404664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직사각형 31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신고 및 처리 절차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0" name="모서리가 둥근 직사각형 49"/>
          <p:cNvSpPr/>
          <p:nvPr/>
        </p:nvSpPr>
        <p:spPr>
          <a:xfrm>
            <a:off x="731909" y="7358168"/>
            <a:ext cx="976661" cy="90720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</a:t>
            </a:r>
            <a:endParaRPr lang="ko-KR" altLang="en-US" sz="12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1765228" y="7358168"/>
            <a:ext cx="4544092" cy="907200"/>
          </a:xfrm>
          <a:prstGeom prst="roundRect">
            <a:avLst/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부정청탁을 받은 경우 거절의 의사를 명확히 표시하도록 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하고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동일한 부정청탁을 다시 받은 경우 소속기관장에게 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의무</a:t>
            </a:r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731909" y="8294272"/>
            <a:ext cx="976661" cy="90720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감사관실</a:t>
            </a:r>
            <a:endParaRPr lang="ko-KR" altLang="en-US" sz="12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7" name="모서리가 둥근 직사각형 56"/>
          <p:cNvSpPr/>
          <p:nvPr/>
        </p:nvSpPr>
        <p:spPr>
          <a:xfrm>
            <a:off x="1765228" y="8294272"/>
            <a:ext cx="4544092" cy="907200"/>
          </a:xfrm>
          <a:prstGeom prst="roundRect">
            <a:avLst/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부정청탁을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받은 경우 거절의 의사를 명확히 표시하도록 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하고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동일한 부정청탁을 다시 받은 경우 소속기관장에게 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의무</a:t>
            </a:r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92696" y="1784648"/>
            <a:ext cx="2743200" cy="768086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부정청탁을 거듭 받으면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소속기관장에게 서면신고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92767" y="1352599"/>
            <a:ext cx="2743058" cy="456051"/>
          </a:xfrm>
          <a:prstGeom prst="rect">
            <a:avLst/>
          </a:prstGeom>
          <a:solidFill>
            <a:schemeClr val="accent6"/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부정청탁 신고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1200" b="1" dirty="0" err="1" smtClean="0">
                <a:solidFill>
                  <a:schemeClr val="tx1"/>
                </a:solidFill>
              </a:rPr>
              <a:t>공직자등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)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692696" y="3248810"/>
            <a:ext cx="2743200" cy="768086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신고 내용의 부정청탁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해당 여부 신속 확인 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92696" y="4736976"/>
            <a:ext cx="2743200" cy="768086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</a:rPr>
              <a:t>수사 필요성이 인정되면 수사기관 통보</a:t>
            </a:r>
            <a:endParaRPr lang="en-US" altLang="ko-KR" sz="1200" spc="-1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spc="-120" dirty="0" smtClean="0">
                <a:solidFill>
                  <a:schemeClr val="tx1"/>
                </a:solidFill>
              </a:rPr>
              <a:t>과태료 부과 대상자에 대한 위반사실 통보</a:t>
            </a:r>
            <a:endParaRPr lang="ko-KR" altLang="en-US" sz="1200" spc="-12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692696" y="6249144"/>
            <a:ext cx="2743200" cy="768086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부정청탁의 주요 내용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조치사항 등의 기록</a:t>
            </a:r>
            <a:r>
              <a:rPr lang="en-US" altLang="ko-KR" sz="1200" dirty="0" smtClean="0">
                <a:solidFill>
                  <a:schemeClr val="tx1"/>
                </a:solidFill>
              </a:rPr>
              <a:t>·</a:t>
            </a:r>
            <a:r>
              <a:rPr lang="ko-KR" altLang="en-US" sz="1200" dirty="0" smtClean="0">
                <a:solidFill>
                  <a:schemeClr val="tx1"/>
                </a:solidFill>
              </a:rPr>
              <a:t>관리 및 홈페이지 등에 공개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92767" y="2840764"/>
            <a:ext cx="2743058" cy="456051"/>
          </a:xfrm>
          <a:prstGeom prst="rect">
            <a:avLst/>
          </a:prstGeom>
          <a:solidFill>
            <a:schemeClr val="accent6"/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</a:rPr>
              <a:t>신고내용 확인</a:t>
            </a:r>
            <a:endParaRPr lang="en-US" altLang="ko-KR" sz="1200" b="1" dirty="0">
              <a:solidFill>
                <a:schemeClr val="tx1"/>
              </a:solidFill>
            </a:endParaRPr>
          </a:p>
          <a:p>
            <a:pPr algn="ctr"/>
            <a:r>
              <a:rPr lang="en-US" altLang="ko-KR" sz="1200" b="1" dirty="0">
                <a:solidFill>
                  <a:schemeClr val="tx1"/>
                </a:solidFill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</a:rPr>
              <a:t>감사관실</a:t>
            </a:r>
            <a:r>
              <a:rPr lang="en-US" altLang="ko-KR" sz="1200" b="1" dirty="0">
                <a:solidFill>
                  <a:schemeClr val="tx1"/>
                </a:solidFill>
              </a:rPr>
              <a:t>)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692767" y="4328929"/>
            <a:ext cx="2743058" cy="456051"/>
          </a:xfrm>
          <a:prstGeom prst="rect">
            <a:avLst/>
          </a:prstGeom>
          <a:solidFill>
            <a:schemeClr val="accent6"/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</a:rPr>
              <a:t>수사기관 통보</a:t>
            </a:r>
            <a:r>
              <a:rPr lang="en-US" altLang="ko-KR" sz="1200" b="1" dirty="0">
                <a:solidFill>
                  <a:schemeClr val="tx1"/>
                </a:solidFill>
              </a:rPr>
              <a:t>/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과태료 </a:t>
            </a:r>
            <a:r>
              <a:rPr lang="ko-KR" altLang="en-US" sz="1200" b="1" dirty="0">
                <a:solidFill>
                  <a:schemeClr val="tx1"/>
                </a:solidFill>
              </a:rPr>
              <a:t>부과 통보</a:t>
            </a:r>
            <a:endParaRPr lang="en-US" altLang="ko-KR" sz="1200" b="1" dirty="0">
              <a:solidFill>
                <a:schemeClr val="tx1"/>
              </a:solidFill>
            </a:endParaRPr>
          </a:p>
          <a:p>
            <a:pPr algn="ctr"/>
            <a:r>
              <a:rPr lang="en-US" altLang="ko-KR" sz="1200" b="1" dirty="0">
                <a:solidFill>
                  <a:schemeClr val="tx1"/>
                </a:solidFill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</a:rPr>
              <a:t>감사관실</a:t>
            </a:r>
            <a:r>
              <a:rPr lang="en-US" altLang="ko-KR" sz="1200" b="1" dirty="0">
                <a:solidFill>
                  <a:schemeClr val="tx1"/>
                </a:solidFill>
              </a:rPr>
              <a:t>)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92767" y="5817095"/>
            <a:ext cx="2743058" cy="456051"/>
          </a:xfrm>
          <a:prstGeom prst="rect">
            <a:avLst/>
          </a:prstGeom>
          <a:solidFill>
            <a:schemeClr val="accent6"/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</a:rPr>
              <a:t>기록</a:t>
            </a:r>
            <a:r>
              <a:rPr lang="en-US" altLang="ko-KR" sz="1200" b="1" dirty="0">
                <a:solidFill>
                  <a:schemeClr val="tx1"/>
                </a:solidFill>
              </a:rPr>
              <a:t>·</a:t>
            </a:r>
            <a:r>
              <a:rPr lang="ko-KR" altLang="en-US" sz="1200" b="1" dirty="0">
                <a:solidFill>
                  <a:schemeClr val="tx1"/>
                </a:solidFill>
              </a:rPr>
              <a:t>관리 및 공개</a:t>
            </a:r>
            <a:endParaRPr lang="en-US" altLang="ko-KR" sz="1200" b="1" dirty="0">
              <a:solidFill>
                <a:schemeClr val="tx1"/>
              </a:solidFill>
            </a:endParaRPr>
          </a:p>
          <a:p>
            <a:pPr algn="ctr"/>
            <a:r>
              <a:rPr lang="en-US" altLang="ko-KR" sz="1200" b="1" dirty="0">
                <a:solidFill>
                  <a:schemeClr val="tx1"/>
                </a:solidFill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</a:rPr>
              <a:t>감사괸실</a:t>
            </a:r>
            <a:r>
              <a:rPr lang="en-US" altLang="ko-KR" sz="1200" b="1" dirty="0">
                <a:solidFill>
                  <a:schemeClr val="tx1"/>
                </a:solidFill>
              </a:rPr>
              <a:t>)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3566262" y="1784648"/>
            <a:ext cx="2743200" cy="5232582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rtlCol="0" anchor="ctr"/>
          <a:lstStyle/>
          <a:p>
            <a:r>
              <a:rPr lang="ko-KR" altLang="en-US" sz="1200" dirty="0" smtClean="0">
                <a:solidFill>
                  <a:schemeClr val="tx1"/>
                </a:solidFill>
              </a:rPr>
              <a:t>▶ 해당 직무수행에 지장이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있다고 인정되는 경우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500" dirty="0" smtClean="0">
              <a:solidFill>
                <a:schemeClr val="tx1"/>
              </a:solidFill>
            </a:endParaRPr>
          </a:p>
          <a:p>
            <a:r>
              <a:rPr lang="ko-KR" altLang="en-US" sz="1200" dirty="0" smtClean="0">
                <a:solidFill>
                  <a:schemeClr val="tx1"/>
                </a:solidFill>
              </a:rPr>
              <a:t>① 직무참여 일시 중지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300" dirty="0" smtClean="0">
              <a:solidFill>
                <a:schemeClr val="tx1"/>
              </a:solidFill>
            </a:endParaRPr>
          </a:p>
          <a:p>
            <a:r>
              <a:rPr lang="ko-KR" altLang="en-US" sz="1200" dirty="0" smtClean="0">
                <a:solidFill>
                  <a:schemeClr val="tx1"/>
                </a:solidFill>
              </a:rPr>
              <a:t>② 직무 대리자의 지정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300" dirty="0" smtClean="0">
              <a:solidFill>
                <a:schemeClr val="tx1"/>
              </a:solidFill>
            </a:endParaRPr>
          </a:p>
          <a:p>
            <a:r>
              <a:rPr lang="ko-KR" altLang="en-US" sz="1200" dirty="0" smtClean="0">
                <a:solidFill>
                  <a:schemeClr val="tx1"/>
                </a:solidFill>
              </a:rPr>
              <a:t>③ 전보 등의 조치 실시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1200" dirty="0">
              <a:solidFill>
                <a:schemeClr val="tx1"/>
              </a:solidFill>
            </a:endParaRPr>
          </a:p>
          <a:p>
            <a:r>
              <a:rPr lang="ko-KR" altLang="en-US" sz="1200" dirty="0">
                <a:solidFill>
                  <a:schemeClr val="tx1"/>
                </a:solidFill>
              </a:rPr>
              <a:t>▶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공직자등이</a:t>
            </a:r>
            <a:r>
              <a:rPr lang="ko-KR" altLang="en-US" sz="1200" dirty="0" smtClean="0">
                <a:solidFill>
                  <a:schemeClr val="tx1"/>
                </a:solidFill>
              </a:rPr>
              <a:t> 직무를 계속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ko-KR" altLang="en-US" sz="1200" dirty="0" smtClean="0">
                <a:solidFill>
                  <a:schemeClr val="tx1"/>
                </a:solidFill>
              </a:rPr>
              <a:t>    수행할 수 있는 경우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500" dirty="0" smtClean="0">
              <a:solidFill>
                <a:schemeClr val="tx1"/>
              </a:solidFill>
            </a:endParaRPr>
          </a:p>
          <a:p>
            <a:r>
              <a:rPr lang="ko-KR" altLang="en-US" sz="1200" dirty="0">
                <a:solidFill>
                  <a:schemeClr val="tx1"/>
                </a:solidFill>
              </a:rPr>
              <a:t>①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공직자등을</a:t>
            </a:r>
            <a:r>
              <a:rPr lang="ko-KR" altLang="en-US" sz="1200" dirty="0" smtClean="0">
                <a:solidFill>
                  <a:schemeClr val="tx1"/>
                </a:solidFill>
              </a:rPr>
              <a:t> 대체하기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ko-KR" altLang="en-US" sz="1200" dirty="0" smtClean="0">
                <a:solidFill>
                  <a:schemeClr val="tx1"/>
                </a:solidFill>
              </a:rPr>
              <a:t>    지극히 어려운 경우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300" dirty="0">
              <a:solidFill>
                <a:schemeClr val="tx1"/>
              </a:solidFill>
            </a:endParaRPr>
          </a:p>
          <a:p>
            <a:r>
              <a:rPr lang="ko-KR" altLang="en-US" sz="1200" dirty="0">
                <a:solidFill>
                  <a:schemeClr val="tx1"/>
                </a:solidFill>
              </a:rPr>
              <a:t>② </a:t>
            </a:r>
            <a:r>
              <a:rPr lang="ko-KR" altLang="en-US" sz="1200" dirty="0" smtClean="0">
                <a:solidFill>
                  <a:schemeClr val="tx1"/>
                </a:solidFill>
              </a:rPr>
              <a:t>직무수행에 미치는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ko-KR" altLang="en-US" sz="1200" dirty="0" smtClean="0">
                <a:solidFill>
                  <a:schemeClr val="tx1"/>
                </a:solidFill>
              </a:rPr>
              <a:t>    영향이 크지 않는 경우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en-US" altLang="ko-KR" sz="300" dirty="0">
              <a:solidFill>
                <a:schemeClr val="tx1"/>
              </a:solidFill>
            </a:endParaRPr>
          </a:p>
          <a:p>
            <a:r>
              <a:rPr lang="ko-KR" altLang="en-US" sz="1200" dirty="0">
                <a:solidFill>
                  <a:schemeClr val="tx1"/>
                </a:solidFill>
              </a:rPr>
              <a:t>③ </a:t>
            </a:r>
            <a:r>
              <a:rPr lang="ko-KR" altLang="en-US" sz="1200" dirty="0" smtClean="0">
                <a:solidFill>
                  <a:schemeClr val="tx1"/>
                </a:solidFill>
              </a:rPr>
              <a:t>직무수행의 필요성이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ko-KR" altLang="en-US" sz="1200" dirty="0" smtClean="0">
                <a:solidFill>
                  <a:schemeClr val="tx1"/>
                </a:solidFill>
              </a:rPr>
              <a:t>    더 큰 경우</a:t>
            </a:r>
            <a:endParaRPr lang="en-US" altLang="ko-KR" sz="1200" dirty="0">
              <a:solidFill>
                <a:schemeClr val="tx1"/>
              </a:solidFill>
            </a:endParaRPr>
          </a:p>
          <a:p>
            <a:endParaRPr lang="en-US" altLang="ko-KR" sz="1200" dirty="0" smtClean="0">
              <a:solidFill>
                <a:schemeClr val="tx1"/>
              </a:solidFill>
            </a:endParaRPr>
          </a:p>
          <a:p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566262" y="1352599"/>
            <a:ext cx="2743200" cy="456051"/>
          </a:xfrm>
          <a:prstGeom prst="rect">
            <a:avLst/>
          </a:prstGeom>
          <a:solidFill>
            <a:schemeClr val="accent6"/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>
                <a:solidFill>
                  <a:schemeClr val="tx1"/>
                </a:solidFill>
              </a:rPr>
              <a:t>공직자등에</a:t>
            </a:r>
            <a:r>
              <a:rPr lang="ko-KR" altLang="en-US" sz="1200" b="1" dirty="0">
                <a:solidFill>
                  <a:schemeClr val="tx1"/>
                </a:solidFill>
              </a:rPr>
              <a:t> 대한 조치</a:t>
            </a:r>
            <a:endParaRPr lang="en-US" altLang="ko-KR" sz="1200" b="1" dirty="0">
              <a:solidFill>
                <a:schemeClr val="tx1"/>
              </a:solidFill>
            </a:endParaRPr>
          </a:p>
          <a:p>
            <a:pPr algn="ctr"/>
            <a:r>
              <a:rPr lang="en-US" altLang="ko-KR" sz="1200" b="1" dirty="0">
                <a:solidFill>
                  <a:schemeClr val="tx1"/>
                </a:solidFill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</a:rPr>
              <a:t>감사관실</a:t>
            </a:r>
            <a:r>
              <a:rPr lang="en-US" altLang="ko-KR" sz="1200" b="1" dirty="0">
                <a:solidFill>
                  <a:schemeClr val="tx1"/>
                </a:solidFill>
              </a:rPr>
              <a:t>)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5" name="아래쪽 화살표 14"/>
          <p:cNvSpPr/>
          <p:nvPr/>
        </p:nvSpPr>
        <p:spPr>
          <a:xfrm>
            <a:off x="1849961" y="2576736"/>
            <a:ext cx="428671" cy="252758"/>
          </a:xfrm>
          <a:prstGeom prst="downArrow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  <a:alpha val="50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아래쪽 화살표 46"/>
          <p:cNvSpPr/>
          <p:nvPr/>
        </p:nvSpPr>
        <p:spPr>
          <a:xfrm>
            <a:off x="1849961" y="4016896"/>
            <a:ext cx="428671" cy="252758"/>
          </a:xfrm>
          <a:prstGeom prst="downArrow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  <a:alpha val="50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아래쪽 화살표 50"/>
          <p:cNvSpPr/>
          <p:nvPr/>
        </p:nvSpPr>
        <p:spPr>
          <a:xfrm>
            <a:off x="1849961" y="5529064"/>
            <a:ext cx="428671" cy="252758"/>
          </a:xfrm>
          <a:prstGeom prst="downArrow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  <a:alpha val="50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573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모서리가 둥근 직사각형 31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모서리가 둥근 직사각형 37"/>
          <p:cNvSpPr/>
          <p:nvPr/>
        </p:nvSpPr>
        <p:spPr>
          <a:xfrm>
            <a:off x="404664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위반행위 신고</a:t>
            </a:r>
            <a:r>
              <a:rPr lang="en-US" altLang="ko-KR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처리 절차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112084536" descr="EMB00001be805c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770" t="28151" r="25615" b="10660"/>
          <a:stretch/>
        </p:blipFill>
        <p:spPr bwMode="auto">
          <a:xfrm>
            <a:off x="692696" y="1636217"/>
            <a:ext cx="5548236" cy="403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모서리가 둥근 직사각형 33"/>
          <p:cNvSpPr/>
          <p:nvPr/>
        </p:nvSpPr>
        <p:spPr>
          <a:xfrm>
            <a:off x="620688" y="6052866"/>
            <a:ext cx="5548236" cy="6480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spc="-4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누구든지 위반행위가 발생하였거나 발생하고 있다는 사실을 알게 된 경우 신고가능</a:t>
            </a:r>
            <a:r>
              <a:rPr lang="en-US" altLang="ko-KR" sz="12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2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en-US" altLang="ko-KR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- </a:t>
            </a:r>
            <a:r>
              <a:rPr lang="ko-KR" altLang="en-US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 위반행위가 발생한 공공기관</a:t>
            </a:r>
            <a:r>
              <a:rPr lang="en-US" altLang="ko-KR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2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감사관실</a:t>
            </a:r>
            <a:r>
              <a:rPr lang="en-US" altLang="ko-KR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), </a:t>
            </a:r>
            <a:r>
              <a:rPr lang="ko-KR" altLang="en-US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감독기관</a:t>
            </a:r>
            <a:r>
              <a:rPr lang="en-US" altLang="ko-KR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감사원</a:t>
            </a:r>
            <a:r>
              <a:rPr lang="en-US" altLang="ko-KR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수사기관 또는</a:t>
            </a:r>
            <a:r>
              <a:rPr lang="en-US" altLang="ko-KR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en-US" altLang="ko-KR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국민권익위원회에 신고</a:t>
            </a:r>
            <a:endParaRPr lang="en-US" altLang="ko-KR" sz="12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801859" y="8812797"/>
            <a:ext cx="5472331" cy="480428"/>
          </a:xfrm>
          <a:prstGeom prst="roundRect">
            <a:avLst>
              <a:gd name="adj" fmla="val 2026"/>
            </a:avLst>
          </a:prstGeom>
          <a:solidFill>
            <a:schemeClr val="bg1">
              <a:lumMod val="8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타인으로 하여금 형사처분이나 징계처분을 받게 할 목적으로 객관적 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진실에 반하는 허위사실을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신고하는 경우에는 무고죄로 처벌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형법 제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156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681312" y="8364871"/>
            <a:ext cx="5548236" cy="42238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신고는 신고자의 </a:t>
            </a:r>
            <a:r>
              <a:rPr lang="ko-KR" altLang="en-US" sz="12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인적사항과</a:t>
            </a:r>
            <a:r>
              <a:rPr lang="ko-KR" altLang="en-US" sz="12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신고의 취지</a:t>
            </a:r>
            <a:r>
              <a:rPr lang="en-US" altLang="ko-KR" sz="12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2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이유</a:t>
            </a:r>
            <a:r>
              <a:rPr lang="en-US" altLang="ko-KR" sz="12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2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내용을 적은 문서로 하고 허위 신고 및 무책임한 신고 방지를 위해 증거 제출 필요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88134" y="1280592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위반행위 신고</a:t>
            </a:r>
            <a:r>
              <a:rPr lang="en-US" altLang="ko-KR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·</a:t>
            </a:r>
            <a:r>
              <a:rPr lang="ko-KR" altLang="en-US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접수 처리 절차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88134" y="5745088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신고방법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801859" y="6731696"/>
            <a:ext cx="5472331" cy="1552463"/>
          </a:xfrm>
          <a:prstGeom prst="roundRect">
            <a:avLst>
              <a:gd name="adj" fmla="val 7171"/>
            </a:avLst>
          </a:prstGeom>
          <a:solidFill>
            <a:schemeClr val="bg1">
              <a:lumMod val="8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청탁금지법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시행령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부정청탁의 신고 방법 등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2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공직자등은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법 제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항에 따라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청탁을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받은 사실을 신고하려는 경우에는 다음 각 호의 사항을 적은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서면   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(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전자문서를 포함한다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이하 같다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소속기관장에게 제출하여야 한다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1.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신고자의 </a:t>
            </a:r>
            <a:r>
              <a:rPr lang="ko-KR" altLang="en-US" sz="12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인적사항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가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성명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주민등록번호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주소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소속 부서 및 연락처</a:t>
            </a:r>
          </a:p>
          <a:p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나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 밖에 </a:t>
            </a:r>
            <a:r>
              <a:rPr lang="ko-KR" altLang="en-US" sz="12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신고자를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확인할 수 있는 </a:t>
            </a:r>
            <a:r>
              <a:rPr lang="ko-KR" altLang="en-US" sz="120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인적사항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165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980728" y="2864768"/>
            <a:ext cx="4896544" cy="388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0"/>
            <a:r>
              <a:rPr lang="ko-KR" altLang="en-US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▷ 본 </a:t>
            </a:r>
            <a:r>
              <a:rPr lang="ko-KR" altLang="en-US" dirty="0" err="1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사례집은</a:t>
            </a:r>
            <a:r>
              <a:rPr lang="ko-KR" altLang="en-US" dirty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청탁금지법의 원활한 시행을 위한  </a:t>
            </a:r>
            <a:endParaRPr lang="en-US" altLang="ko-KR" dirty="0" smtClean="0">
              <a:solidFill>
                <a:schemeClr val="tx1"/>
              </a:solidFill>
              <a:latin typeface="한컴 윤고딕 230" panose="02020603020101020101" pitchFamily="18" charset="-127"/>
              <a:ea typeface="한컴 윤고딕 230" panose="02020603020101020101" pitchFamily="18" charset="-127"/>
            </a:endParaRPr>
          </a:p>
          <a:p>
            <a:pPr latinLnBrk="0"/>
            <a:r>
              <a:rPr lang="en-US" altLang="ko-KR" dirty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참고자료로 활용하는데 한함</a:t>
            </a:r>
            <a:r>
              <a:rPr lang="en-US" altLang="ko-KR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.</a:t>
            </a:r>
          </a:p>
          <a:p>
            <a:pPr latinLnBrk="0"/>
            <a:endParaRPr lang="en-US" altLang="ko-KR" dirty="0" smtClean="0">
              <a:solidFill>
                <a:schemeClr val="tx1"/>
              </a:solidFill>
              <a:latin typeface="한컴 윤고딕 230" panose="02020603020101020101" pitchFamily="18" charset="-127"/>
              <a:ea typeface="한컴 윤고딕 230" panose="02020603020101020101" pitchFamily="18" charset="-127"/>
            </a:endParaRPr>
          </a:p>
          <a:p>
            <a:r>
              <a:rPr lang="ko-KR" altLang="en-US" dirty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▷ </a:t>
            </a:r>
            <a:r>
              <a:rPr lang="ko-KR" altLang="en-US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구체적인 상황에 따라 법률 적용 및 해석이 </a:t>
            </a:r>
            <a:endParaRPr lang="en-US" altLang="ko-KR" dirty="0" smtClean="0">
              <a:solidFill>
                <a:schemeClr val="tx1"/>
              </a:solidFill>
              <a:latin typeface="한컴 윤고딕 230" panose="02020603020101020101" pitchFamily="18" charset="-127"/>
              <a:ea typeface="한컴 윤고딕 230" panose="02020603020101020101" pitchFamily="18" charset="-127"/>
            </a:endParaRPr>
          </a:p>
          <a:p>
            <a:r>
              <a:rPr lang="en-US" altLang="ko-KR" dirty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상이할 수 있으므로 향후 다양한 판례 등이 </a:t>
            </a:r>
            <a:endParaRPr lang="en-US" altLang="ko-KR" dirty="0" smtClean="0">
              <a:solidFill>
                <a:schemeClr val="tx1"/>
              </a:solidFill>
              <a:latin typeface="한컴 윤고딕 230" panose="02020603020101020101" pitchFamily="18" charset="-127"/>
              <a:ea typeface="한컴 윤고딕 230" panose="02020603020101020101" pitchFamily="18" charset="-127"/>
            </a:endParaRPr>
          </a:p>
          <a:p>
            <a:r>
              <a:rPr lang="en-US" altLang="ko-KR" dirty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수집되면 업데이트할 예정임</a:t>
            </a:r>
            <a:r>
              <a:rPr lang="en-US" altLang="ko-KR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.</a:t>
            </a:r>
          </a:p>
          <a:p>
            <a:endParaRPr lang="en-US" altLang="ko-KR" dirty="0" smtClean="0">
              <a:solidFill>
                <a:schemeClr val="tx1"/>
              </a:solidFill>
              <a:latin typeface="한컴 윤고딕 230" panose="02020603020101020101" pitchFamily="18" charset="-127"/>
              <a:ea typeface="한컴 윤고딕 230" panose="02020603020101020101" pitchFamily="18" charset="-127"/>
            </a:endParaRPr>
          </a:p>
          <a:p>
            <a:r>
              <a:rPr lang="ko-KR" altLang="en-US" dirty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▷ </a:t>
            </a:r>
            <a:r>
              <a:rPr lang="ko-KR" altLang="en-US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본 </a:t>
            </a:r>
            <a:r>
              <a:rPr lang="ko-KR" altLang="en-US" dirty="0" err="1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사례집에</a:t>
            </a:r>
            <a:r>
              <a:rPr lang="ko-KR" altLang="en-US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수록된 자료는 소송자료 등 일체의 </a:t>
            </a:r>
            <a:endParaRPr lang="en-US" altLang="ko-KR" dirty="0" smtClean="0">
              <a:solidFill>
                <a:schemeClr val="tx1"/>
              </a:solidFill>
              <a:latin typeface="한컴 윤고딕 230" panose="02020603020101020101" pitchFamily="18" charset="-127"/>
              <a:ea typeface="한컴 윤고딕 230" panose="02020603020101020101" pitchFamily="18" charset="-127"/>
            </a:endParaRPr>
          </a:p>
          <a:p>
            <a:r>
              <a:rPr lang="en-US" altLang="ko-KR" dirty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법적 문서로 활용할 수 없음</a:t>
            </a:r>
            <a:r>
              <a:rPr lang="en-US" altLang="ko-KR" dirty="0" smtClean="0">
                <a:solidFill>
                  <a:schemeClr val="tx1"/>
                </a:solidFill>
                <a:latin typeface="한컴 윤고딕 230" panose="02020603020101020101" pitchFamily="18" charset="-127"/>
                <a:ea typeface="한컴 윤고딕 230" panose="0202060302010102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86921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모서리가 둥근 직사각형 5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404664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위반행위 신고</a:t>
            </a:r>
            <a:r>
              <a:rPr lang="en-US" altLang="ko-KR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처리 절차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620688" y="1712641"/>
            <a:ext cx="652917" cy="288032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신고 접수 </a:t>
            </a:r>
            <a:endParaRPr lang="en-US" altLang="ko-KR" sz="14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및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4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확인</a:t>
            </a:r>
            <a:endParaRPr lang="en-US" altLang="ko-KR" sz="14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322298" y="1856657"/>
            <a:ext cx="4979257" cy="1368151"/>
          </a:xfrm>
          <a:prstGeom prst="roundRect">
            <a:avLst/>
          </a:prstGeom>
          <a:solidFill>
            <a:schemeClr val="bg1">
              <a:lumMod val="6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b="1" dirty="0" smtClean="0">
                <a:solidFill>
                  <a:schemeClr val="tx1"/>
                </a:solidFill>
              </a:rPr>
              <a:t>신고서 접수 </a:t>
            </a:r>
            <a:r>
              <a:rPr lang="en-US" altLang="ko-KR" sz="1100" dirty="0" smtClean="0">
                <a:solidFill>
                  <a:schemeClr val="tx1"/>
                </a:solidFill>
              </a:rPr>
              <a:t>(</a:t>
            </a:r>
            <a:r>
              <a:rPr lang="ko-KR" altLang="en-US" sz="1100" dirty="0" smtClean="0">
                <a:solidFill>
                  <a:schemeClr val="tx1"/>
                </a:solidFill>
              </a:rPr>
              <a:t>자진신고 및 신고접수 </a:t>
            </a:r>
            <a:r>
              <a:rPr lang="ko-KR" altLang="en-US" sz="1100" dirty="0" err="1" smtClean="0">
                <a:solidFill>
                  <a:schemeClr val="tx1"/>
                </a:solidFill>
              </a:rPr>
              <a:t>처리부</a:t>
            </a:r>
            <a:r>
              <a:rPr lang="ko-KR" altLang="en-US" sz="1100" dirty="0" smtClean="0">
                <a:solidFill>
                  <a:schemeClr val="tx1"/>
                </a:solidFill>
              </a:rPr>
              <a:t> 양식 참조</a:t>
            </a:r>
            <a:r>
              <a:rPr lang="en-US" altLang="ko-KR" sz="1100" dirty="0" smtClean="0">
                <a:solidFill>
                  <a:schemeClr val="tx1"/>
                </a:solidFill>
              </a:rPr>
              <a:t>)</a:t>
            </a:r>
            <a:endParaRPr lang="en-US" altLang="ko-KR" sz="1200" dirty="0">
              <a:solidFill>
                <a:schemeClr val="tx1"/>
              </a:solidFill>
            </a:endParaRPr>
          </a:p>
          <a:p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- </a:t>
            </a:r>
            <a:r>
              <a:rPr lang="ko-KR" altLang="en-US" sz="1200" dirty="0" smtClean="0">
                <a:solidFill>
                  <a:schemeClr val="tx1"/>
                </a:solidFill>
              </a:rPr>
              <a:t>신고자의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인적사항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- </a:t>
            </a:r>
            <a:r>
              <a:rPr lang="ko-KR" altLang="en-US" sz="1200" dirty="0" smtClean="0">
                <a:solidFill>
                  <a:schemeClr val="tx1"/>
                </a:solidFill>
              </a:rPr>
              <a:t>위반자의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인적사항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신고의 경위 및 이유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- </a:t>
            </a:r>
            <a:r>
              <a:rPr lang="ko-KR" altLang="en-US" sz="1200" dirty="0" smtClean="0">
                <a:solidFill>
                  <a:schemeClr val="tx1"/>
                </a:solidFill>
              </a:rPr>
              <a:t>부정청탁의 일시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장소 및 내용 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입증 증거자료 포함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-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금품등의</a:t>
            </a:r>
            <a:r>
              <a:rPr lang="ko-KR" altLang="en-US" sz="1200" dirty="0" smtClean="0">
                <a:solidFill>
                  <a:schemeClr val="tx1"/>
                </a:solidFill>
              </a:rPr>
              <a:t> 종류 및 가액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금품등의</a:t>
            </a:r>
            <a:r>
              <a:rPr lang="ko-KR" altLang="en-US" sz="1200" dirty="0" smtClean="0">
                <a:solidFill>
                  <a:schemeClr val="tx1"/>
                </a:solidFill>
              </a:rPr>
              <a:t> 반환여부 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입증 증거자료 포함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9" name="자유형 38"/>
          <p:cNvSpPr/>
          <p:nvPr/>
        </p:nvSpPr>
        <p:spPr>
          <a:xfrm rot="10800000">
            <a:off x="3145542" y="3208414"/>
            <a:ext cx="900546" cy="292787"/>
          </a:xfrm>
          <a:custGeom>
            <a:avLst/>
            <a:gdLst>
              <a:gd name="connsiteX0" fmla="*/ 0 w 5286412"/>
              <a:gd name="connsiteY0" fmla="*/ 1178197 h 3857628"/>
              <a:gd name="connsiteX1" fmla="*/ 2643206 w 5286412"/>
              <a:gd name="connsiteY1" fmla="*/ 0 h 3857628"/>
              <a:gd name="connsiteX2" fmla="*/ 5286412 w 5286412"/>
              <a:gd name="connsiteY2" fmla="*/ 1178197 h 3857628"/>
              <a:gd name="connsiteX3" fmla="*/ 4483433 w 5286412"/>
              <a:gd name="connsiteY3" fmla="*/ 1178197 h 3857628"/>
              <a:gd name="connsiteX4" fmla="*/ 4483433 w 5286412"/>
              <a:gd name="connsiteY4" fmla="*/ 3857628 h 3857628"/>
              <a:gd name="connsiteX5" fmla="*/ 802979 w 5286412"/>
              <a:gd name="connsiteY5" fmla="*/ 3857628 h 3857628"/>
              <a:gd name="connsiteX6" fmla="*/ 802979 w 5286412"/>
              <a:gd name="connsiteY6" fmla="*/ 1178197 h 3857628"/>
              <a:gd name="connsiteX7" fmla="*/ 0 w 5286412"/>
              <a:gd name="connsiteY7" fmla="*/ 1178197 h 3857628"/>
              <a:gd name="connsiteX0" fmla="*/ 1983135 w 7269547"/>
              <a:gd name="connsiteY0" fmla="*/ 1178197 h 3857628"/>
              <a:gd name="connsiteX1" fmla="*/ 4626341 w 7269547"/>
              <a:gd name="connsiteY1" fmla="*/ 0 h 3857628"/>
              <a:gd name="connsiteX2" fmla="*/ 7269547 w 7269547"/>
              <a:gd name="connsiteY2" fmla="*/ 1178197 h 3857628"/>
              <a:gd name="connsiteX3" fmla="*/ 6466568 w 7269547"/>
              <a:gd name="connsiteY3" fmla="*/ 1178197 h 3857628"/>
              <a:gd name="connsiteX4" fmla="*/ 6466568 w 7269547"/>
              <a:gd name="connsiteY4" fmla="*/ 3857628 h 3857628"/>
              <a:gd name="connsiteX5" fmla="*/ 0 w 7269547"/>
              <a:gd name="connsiteY5" fmla="*/ 3857628 h 3857628"/>
              <a:gd name="connsiteX6" fmla="*/ 2786114 w 7269547"/>
              <a:gd name="connsiteY6" fmla="*/ 1178197 h 3857628"/>
              <a:gd name="connsiteX7" fmla="*/ 1983135 w 7269547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205493 h 3884924"/>
              <a:gd name="connsiteX1" fmla="*/ 4626341 w 9109742"/>
              <a:gd name="connsiteY1" fmla="*/ 0 h 3884924"/>
              <a:gd name="connsiteX2" fmla="*/ 7269547 w 9109742"/>
              <a:gd name="connsiteY2" fmla="*/ 1205493 h 3884924"/>
              <a:gd name="connsiteX3" fmla="*/ 6466568 w 9109742"/>
              <a:gd name="connsiteY3" fmla="*/ 1205493 h 3884924"/>
              <a:gd name="connsiteX4" fmla="*/ 9109742 w 9109742"/>
              <a:gd name="connsiteY4" fmla="*/ 3884924 h 3884924"/>
              <a:gd name="connsiteX5" fmla="*/ 0 w 9109742"/>
              <a:gd name="connsiteY5" fmla="*/ 3884924 h 3884924"/>
              <a:gd name="connsiteX6" fmla="*/ 2786114 w 9109742"/>
              <a:gd name="connsiteY6" fmla="*/ 1205493 h 3884924"/>
              <a:gd name="connsiteX7" fmla="*/ 1983135 w 9109742"/>
              <a:gd name="connsiteY7" fmla="*/ 1205493 h 3884924"/>
              <a:gd name="connsiteX0" fmla="*/ 1983135 w 9109742"/>
              <a:gd name="connsiteY0" fmla="*/ 1232789 h 3912220"/>
              <a:gd name="connsiteX1" fmla="*/ 4612693 w 9109742"/>
              <a:gd name="connsiteY1" fmla="*/ 0 h 3912220"/>
              <a:gd name="connsiteX2" fmla="*/ 7269547 w 9109742"/>
              <a:gd name="connsiteY2" fmla="*/ 1232789 h 3912220"/>
              <a:gd name="connsiteX3" fmla="*/ 6466568 w 9109742"/>
              <a:gd name="connsiteY3" fmla="*/ 1232789 h 3912220"/>
              <a:gd name="connsiteX4" fmla="*/ 9109742 w 9109742"/>
              <a:gd name="connsiteY4" fmla="*/ 3912220 h 3912220"/>
              <a:gd name="connsiteX5" fmla="*/ 0 w 9109742"/>
              <a:gd name="connsiteY5" fmla="*/ 3912220 h 3912220"/>
              <a:gd name="connsiteX6" fmla="*/ 2786114 w 9109742"/>
              <a:gd name="connsiteY6" fmla="*/ 1232789 h 3912220"/>
              <a:gd name="connsiteX7" fmla="*/ 1983135 w 9109742"/>
              <a:gd name="connsiteY7" fmla="*/ 1232789 h 3912220"/>
              <a:gd name="connsiteX0" fmla="*/ 1983135 w 9109742"/>
              <a:gd name="connsiteY0" fmla="*/ 1164550 h 3843981"/>
              <a:gd name="connsiteX1" fmla="*/ 4599045 w 9109742"/>
              <a:gd name="connsiteY1" fmla="*/ 0 h 3843981"/>
              <a:gd name="connsiteX2" fmla="*/ 7269547 w 9109742"/>
              <a:gd name="connsiteY2" fmla="*/ 1164550 h 3843981"/>
              <a:gd name="connsiteX3" fmla="*/ 6466568 w 9109742"/>
              <a:gd name="connsiteY3" fmla="*/ 1164550 h 3843981"/>
              <a:gd name="connsiteX4" fmla="*/ 9109742 w 9109742"/>
              <a:gd name="connsiteY4" fmla="*/ 3843981 h 3843981"/>
              <a:gd name="connsiteX5" fmla="*/ 0 w 9109742"/>
              <a:gd name="connsiteY5" fmla="*/ 3843981 h 3843981"/>
              <a:gd name="connsiteX6" fmla="*/ 2786114 w 9109742"/>
              <a:gd name="connsiteY6" fmla="*/ 1164550 h 3843981"/>
              <a:gd name="connsiteX7" fmla="*/ 1983135 w 9109742"/>
              <a:gd name="connsiteY7" fmla="*/ 1164550 h 3843981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49489 w 9109742"/>
              <a:gd name="connsiteY0" fmla="*/ 1073043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49489 w 9109742"/>
              <a:gd name="connsiteY7" fmla="*/ 1073043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33442 w 9109742"/>
              <a:gd name="connsiteY6" fmla="*/ 1073043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80770 w 9109742"/>
              <a:gd name="connsiteY6" fmla="*/ 1036128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73507 w 9109742"/>
              <a:gd name="connsiteY6" fmla="*/ 1067452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20835 w 9109742"/>
              <a:gd name="connsiteY6" fmla="*/ 109877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09742" h="3775742">
                <a:moveTo>
                  <a:pt x="1799364" y="1100338"/>
                </a:moveTo>
                <a:lnTo>
                  <a:pt x="4544454" y="0"/>
                </a:lnTo>
                <a:lnTo>
                  <a:pt x="7269547" y="1096311"/>
                </a:lnTo>
                <a:lnTo>
                  <a:pt x="6466568" y="1096311"/>
                </a:lnTo>
                <a:cubicBezTo>
                  <a:pt x="6554117" y="2415317"/>
                  <a:pt x="7396785" y="3389701"/>
                  <a:pt x="9109742" y="3775742"/>
                </a:cubicBezTo>
                <a:lnTo>
                  <a:pt x="0" y="3775742"/>
                </a:lnTo>
                <a:cubicBezTo>
                  <a:pt x="1907530" y="3351957"/>
                  <a:pt x="2481811" y="2586867"/>
                  <a:pt x="2659231" y="1089156"/>
                </a:cubicBezTo>
                <a:lnTo>
                  <a:pt x="1799364" y="110033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2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0" name="모서리가 둥근 직사각형 39"/>
          <p:cNvSpPr/>
          <p:nvPr/>
        </p:nvSpPr>
        <p:spPr>
          <a:xfrm>
            <a:off x="1322298" y="3467701"/>
            <a:ext cx="4979257" cy="1125259"/>
          </a:xfrm>
          <a:prstGeom prst="roundRect">
            <a:avLst/>
          </a:prstGeom>
          <a:solidFill>
            <a:schemeClr val="bg1">
              <a:lumMod val="6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b="1" dirty="0" smtClean="0">
                <a:solidFill>
                  <a:schemeClr val="tx1"/>
                </a:solidFill>
              </a:rPr>
              <a:t>신고 확인 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r>
              <a:rPr lang="en-US" altLang="ko-KR" sz="1200" b="1" dirty="0">
                <a:solidFill>
                  <a:schemeClr val="tx1"/>
                </a:solidFill>
              </a:rPr>
              <a:t> 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  </a:t>
            </a:r>
            <a:r>
              <a:rPr lang="en-US" altLang="ko-KR" sz="1200" dirty="0" smtClean="0">
                <a:solidFill>
                  <a:schemeClr val="tx1"/>
                </a:solidFill>
              </a:rPr>
              <a:t>- </a:t>
            </a:r>
            <a:r>
              <a:rPr lang="ko-KR" altLang="en-US" sz="1200" dirty="0">
                <a:solidFill>
                  <a:schemeClr val="tx1"/>
                </a:solidFill>
              </a:rPr>
              <a:t>신고 내용을 특정하는 데 필요한 사항</a:t>
            </a: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- </a:t>
            </a:r>
            <a:r>
              <a:rPr lang="ko-KR" altLang="en-US" sz="1200" dirty="0">
                <a:solidFill>
                  <a:schemeClr val="tx1"/>
                </a:solidFill>
              </a:rPr>
              <a:t>신고 내용을 입증할 수 있는 참고인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>
                <a:solidFill>
                  <a:schemeClr val="tx1"/>
                </a:solidFill>
              </a:rPr>
              <a:t>증거자료 등의 확보 여부</a:t>
            </a: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- </a:t>
            </a:r>
            <a:r>
              <a:rPr lang="ko-KR" altLang="en-US" sz="1200" dirty="0">
                <a:solidFill>
                  <a:schemeClr val="tx1"/>
                </a:solidFill>
              </a:rPr>
              <a:t>다른 기관에 동일한 내용으로 신고를 하였는지 여부</a:t>
            </a: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   ※ </a:t>
            </a:r>
            <a:r>
              <a:rPr lang="ko-KR" altLang="en-US" sz="1200" dirty="0" smtClean="0">
                <a:solidFill>
                  <a:schemeClr val="tx1"/>
                </a:solidFill>
              </a:rPr>
              <a:t>신고내용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불충분시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신고자에게</a:t>
            </a:r>
            <a:r>
              <a:rPr lang="ko-KR" altLang="en-US" sz="1200" dirty="0" smtClean="0">
                <a:solidFill>
                  <a:schemeClr val="tx1"/>
                </a:solidFill>
              </a:rPr>
              <a:t> 보완요구 가능</a:t>
            </a:r>
            <a:endParaRPr lang="en-US" altLang="ko-KR" sz="1200" dirty="0" smtClean="0">
              <a:solidFill>
                <a:schemeClr val="tx1"/>
              </a:solidFill>
            </a:endParaRPr>
          </a:p>
        </p:txBody>
      </p:sp>
      <p:sp>
        <p:nvSpPr>
          <p:cNvPr id="42" name="자유형 41"/>
          <p:cNvSpPr/>
          <p:nvPr/>
        </p:nvSpPr>
        <p:spPr>
          <a:xfrm rot="10800000">
            <a:off x="3145542" y="4592960"/>
            <a:ext cx="900546" cy="292787"/>
          </a:xfrm>
          <a:custGeom>
            <a:avLst/>
            <a:gdLst>
              <a:gd name="connsiteX0" fmla="*/ 0 w 5286412"/>
              <a:gd name="connsiteY0" fmla="*/ 1178197 h 3857628"/>
              <a:gd name="connsiteX1" fmla="*/ 2643206 w 5286412"/>
              <a:gd name="connsiteY1" fmla="*/ 0 h 3857628"/>
              <a:gd name="connsiteX2" fmla="*/ 5286412 w 5286412"/>
              <a:gd name="connsiteY2" fmla="*/ 1178197 h 3857628"/>
              <a:gd name="connsiteX3" fmla="*/ 4483433 w 5286412"/>
              <a:gd name="connsiteY3" fmla="*/ 1178197 h 3857628"/>
              <a:gd name="connsiteX4" fmla="*/ 4483433 w 5286412"/>
              <a:gd name="connsiteY4" fmla="*/ 3857628 h 3857628"/>
              <a:gd name="connsiteX5" fmla="*/ 802979 w 5286412"/>
              <a:gd name="connsiteY5" fmla="*/ 3857628 h 3857628"/>
              <a:gd name="connsiteX6" fmla="*/ 802979 w 5286412"/>
              <a:gd name="connsiteY6" fmla="*/ 1178197 h 3857628"/>
              <a:gd name="connsiteX7" fmla="*/ 0 w 5286412"/>
              <a:gd name="connsiteY7" fmla="*/ 1178197 h 3857628"/>
              <a:gd name="connsiteX0" fmla="*/ 1983135 w 7269547"/>
              <a:gd name="connsiteY0" fmla="*/ 1178197 h 3857628"/>
              <a:gd name="connsiteX1" fmla="*/ 4626341 w 7269547"/>
              <a:gd name="connsiteY1" fmla="*/ 0 h 3857628"/>
              <a:gd name="connsiteX2" fmla="*/ 7269547 w 7269547"/>
              <a:gd name="connsiteY2" fmla="*/ 1178197 h 3857628"/>
              <a:gd name="connsiteX3" fmla="*/ 6466568 w 7269547"/>
              <a:gd name="connsiteY3" fmla="*/ 1178197 h 3857628"/>
              <a:gd name="connsiteX4" fmla="*/ 6466568 w 7269547"/>
              <a:gd name="connsiteY4" fmla="*/ 3857628 h 3857628"/>
              <a:gd name="connsiteX5" fmla="*/ 0 w 7269547"/>
              <a:gd name="connsiteY5" fmla="*/ 3857628 h 3857628"/>
              <a:gd name="connsiteX6" fmla="*/ 2786114 w 7269547"/>
              <a:gd name="connsiteY6" fmla="*/ 1178197 h 3857628"/>
              <a:gd name="connsiteX7" fmla="*/ 1983135 w 7269547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205493 h 3884924"/>
              <a:gd name="connsiteX1" fmla="*/ 4626341 w 9109742"/>
              <a:gd name="connsiteY1" fmla="*/ 0 h 3884924"/>
              <a:gd name="connsiteX2" fmla="*/ 7269547 w 9109742"/>
              <a:gd name="connsiteY2" fmla="*/ 1205493 h 3884924"/>
              <a:gd name="connsiteX3" fmla="*/ 6466568 w 9109742"/>
              <a:gd name="connsiteY3" fmla="*/ 1205493 h 3884924"/>
              <a:gd name="connsiteX4" fmla="*/ 9109742 w 9109742"/>
              <a:gd name="connsiteY4" fmla="*/ 3884924 h 3884924"/>
              <a:gd name="connsiteX5" fmla="*/ 0 w 9109742"/>
              <a:gd name="connsiteY5" fmla="*/ 3884924 h 3884924"/>
              <a:gd name="connsiteX6" fmla="*/ 2786114 w 9109742"/>
              <a:gd name="connsiteY6" fmla="*/ 1205493 h 3884924"/>
              <a:gd name="connsiteX7" fmla="*/ 1983135 w 9109742"/>
              <a:gd name="connsiteY7" fmla="*/ 1205493 h 3884924"/>
              <a:gd name="connsiteX0" fmla="*/ 1983135 w 9109742"/>
              <a:gd name="connsiteY0" fmla="*/ 1232789 h 3912220"/>
              <a:gd name="connsiteX1" fmla="*/ 4612693 w 9109742"/>
              <a:gd name="connsiteY1" fmla="*/ 0 h 3912220"/>
              <a:gd name="connsiteX2" fmla="*/ 7269547 w 9109742"/>
              <a:gd name="connsiteY2" fmla="*/ 1232789 h 3912220"/>
              <a:gd name="connsiteX3" fmla="*/ 6466568 w 9109742"/>
              <a:gd name="connsiteY3" fmla="*/ 1232789 h 3912220"/>
              <a:gd name="connsiteX4" fmla="*/ 9109742 w 9109742"/>
              <a:gd name="connsiteY4" fmla="*/ 3912220 h 3912220"/>
              <a:gd name="connsiteX5" fmla="*/ 0 w 9109742"/>
              <a:gd name="connsiteY5" fmla="*/ 3912220 h 3912220"/>
              <a:gd name="connsiteX6" fmla="*/ 2786114 w 9109742"/>
              <a:gd name="connsiteY6" fmla="*/ 1232789 h 3912220"/>
              <a:gd name="connsiteX7" fmla="*/ 1983135 w 9109742"/>
              <a:gd name="connsiteY7" fmla="*/ 1232789 h 3912220"/>
              <a:gd name="connsiteX0" fmla="*/ 1983135 w 9109742"/>
              <a:gd name="connsiteY0" fmla="*/ 1164550 h 3843981"/>
              <a:gd name="connsiteX1" fmla="*/ 4599045 w 9109742"/>
              <a:gd name="connsiteY1" fmla="*/ 0 h 3843981"/>
              <a:gd name="connsiteX2" fmla="*/ 7269547 w 9109742"/>
              <a:gd name="connsiteY2" fmla="*/ 1164550 h 3843981"/>
              <a:gd name="connsiteX3" fmla="*/ 6466568 w 9109742"/>
              <a:gd name="connsiteY3" fmla="*/ 1164550 h 3843981"/>
              <a:gd name="connsiteX4" fmla="*/ 9109742 w 9109742"/>
              <a:gd name="connsiteY4" fmla="*/ 3843981 h 3843981"/>
              <a:gd name="connsiteX5" fmla="*/ 0 w 9109742"/>
              <a:gd name="connsiteY5" fmla="*/ 3843981 h 3843981"/>
              <a:gd name="connsiteX6" fmla="*/ 2786114 w 9109742"/>
              <a:gd name="connsiteY6" fmla="*/ 1164550 h 3843981"/>
              <a:gd name="connsiteX7" fmla="*/ 1983135 w 9109742"/>
              <a:gd name="connsiteY7" fmla="*/ 1164550 h 3843981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49489 w 9109742"/>
              <a:gd name="connsiteY0" fmla="*/ 1073043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49489 w 9109742"/>
              <a:gd name="connsiteY7" fmla="*/ 1073043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33442 w 9109742"/>
              <a:gd name="connsiteY6" fmla="*/ 1073043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80770 w 9109742"/>
              <a:gd name="connsiteY6" fmla="*/ 1036128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73507 w 9109742"/>
              <a:gd name="connsiteY6" fmla="*/ 1067452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20835 w 9109742"/>
              <a:gd name="connsiteY6" fmla="*/ 109877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09742" h="3775742">
                <a:moveTo>
                  <a:pt x="1799364" y="1100338"/>
                </a:moveTo>
                <a:lnTo>
                  <a:pt x="4544454" y="0"/>
                </a:lnTo>
                <a:lnTo>
                  <a:pt x="7269547" y="1096311"/>
                </a:lnTo>
                <a:lnTo>
                  <a:pt x="6466568" y="1096311"/>
                </a:lnTo>
                <a:cubicBezTo>
                  <a:pt x="6554117" y="2415317"/>
                  <a:pt x="7396785" y="3389701"/>
                  <a:pt x="9109742" y="3775742"/>
                </a:cubicBezTo>
                <a:lnTo>
                  <a:pt x="0" y="3775742"/>
                </a:lnTo>
                <a:cubicBezTo>
                  <a:pt x="1907530" y="3351957"/>
                  <a:pt x="2481811" y="2586867"/>
                  <a:pt x="2659231" y="1089156"/>
                </a:cubicBezTo>
                <a:lnTo>
                  <a:pt x="1799364" y="110033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2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620688" y="4903820"/>
            <a:ext cx="652917" cy="142446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신고처리</a:t>
            </a:r>
            <a:endParaRPr lang="ko-KR" altLang="en-US" sz="14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1322298" y="5033416"/>
            <a:ext cx="4979257" cy="1294864"/>
          </a:xfrm>
          <a:prstGeom prst="roundRect">
            <a:avLst/>
          </a:prstGeom>
          <a:solidFill>
            <a:schemeClr val="bg1">
              <a:lumMod val="6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800" b="1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b="1" dirty="0" smtClean="0">
                <a:solidFill>
                  <a:schemeClr val="tx1"/>
                </a:solidFill>
              </a:rPr>
              <a:t>신고 처리 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b="1" dirty="0">
                <a:solidFill>
                  <a:schemeClr val="tx1"/>
                </a:solidFill>
              </a:rPr>
              <a:t> 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  </a:t>
            </a:r>
            <a:r>
              <a:rPr lang="en-US" altLang="ko-KR" sz="1200" dirty="0" smtClean="0">
                <a:solidFill>
                  <a:schemeClr val="tx1"/>
                </a:solidFill>
              </a:rPr>
              <a:t>- </a:t>
            </a:r>
            <a:r>
              <a:rPr lang="ko-KR" altLang="en-US" sz="1200" dirty="0">
                <a:solidFill>
                  <a:schemeClr val="tx1"/>
                </a:solidFill>
              </a:rPr>
              <a:t>범죄의 혐의가 있거나 수사의 필요성이 있다고 인정되는 </a:t>
            </a:r>
            <a:r>
              <a:rPr lang="ko-KR" altLang="en-US" sz="1200" dirty="0" smtClean="0">
                <a:solidFill>
                  <a:schemeClr val="tx1"/>
                </a:solidFill>
              </a:rPr>
              <a:t>경우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: </a:t>
            </a:r>
            <a:r>
              <a:rPr lang="ko-KR" altLang="en-US" sz="1200" b="1" dirty="0">
                <a:solidFill>
                  <a:schemeClr val="tx1"/>
                </a:solidFill>
              </a:rPr>
              <a:t>수사기관에 통보</a:t>
            </a: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- </a:t>
            </a:r>
            <a:r>
              <a:rPr lang="ko-KR" altLang="en-US" sz="1200" dirty="0">
                <a:solidFill>
                  <a:schemeClr val="tx1"/>
                </a:solidFill>
              </a:rPr>
              <a:t>과태료 부과 대상인 </a:t>
            </a:r>
            <a:r>
              <a:rPr lang="ko-KR" altLang="en-US" sz="1200" dirty="0" smtClean="0">
                <a:solidFill>
                  <a:schemeClr val="tx1"/>
                </a:solidFill>
              </a:rPr>
              <a:t>경우 </a:t>
            </a:r>
            <a:r>
              <a:rPr lang="en-US" altLang="ko-KR" sz="1200" dirty="0" smtClean="0">
                <a:solidFill>
                  <a:schemeClr val="tx1"/>
                </a:solidFill>
              </a:rPr>
              <a:t>: </a:t>
            </a:r>
            <a:r>
              <a:rPr lang="ko-KR" altLang="en-US" sz="1200" b="1" dirty="0">
                <a:solidFill>
                  <a:schemeClr val="tx1"/>
                </a:solidFill>
              </a:rPr>
              <a:t>과태료 관할 법원에 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통보</a:t>
            </a:r>
            <a:endParaRPr lang="ko-KR" altLang="en-US" sz="1200" dirty="0">
              <a:solidFill>
                <a:schemeClr val="tx1"/>
              </a:solidFill>
            </a:endParaRPr>
          </a:p>
          <a:p>
            <a:pPr fontAlgn="base"/>
            <a:r>
              <a:rPr lang="en-US" altLang="ko-KR" sz="1200" dirty="0" smtClean="0">
                <a:solidFill>
                  <a:schemeClr val="tx1"/>
                </a:solidFill>
              </a:rPr>
              <a:t>   - </a:t>
            </a:r>
            <a:r>
              <a:rPr lang="ko-KR" altLang="en-US" sz="1200" dirty="0">
                <a:solidFill>
                  <a:schemeClr val="tx1"/>
                </a:solidFill>
              </a:rPr>
              <a:t>징계 대상인 </a:t>
            </a:r>
            <a:r>
              <a:rPr lang="ko-KR" altLang="en-US" sz="1200" dirty="0" smtClean="0">
                <a:solidFill>
                  <a:schemeClr val="tx1"/>
                </a:solidFill>
              </a:rPr>
              <a:t>경우 </a:t>
            </a:r>
            <a:r>
              <a:rPr lang="en-US" altLang="ko-KR" sz="1200" dirty="0" smtClean="0">
                <a:solidFill>
                  <a:schemeClr val="tx1"/>
                </a:solidFill>
              </a:rPr>
              <a:t>: </a:t>
            </a:r>
            <a:r>
              <a:rPr lang="ko-KR" altLang="en-US" sz="1200" b="1" dirty="0">
                <a:solidFill>
                  <a:schemeClr val="tx1"/>
                </a:solidFill>
              </a:rPr>
              <a:t>징계절차의 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진행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자유형 44"/>
          <p:cNvSpPr/>
          <p:nvPr/>
        </p:nvSpPr>
        <p:spPr>
          <a:xfrm rot="10800000">
            <a:off x="3145542" y="6388404"/>
            <a:ext cx="900546" cy="292787"/>
          </a:xfrm>
          <a:custGeom>
            <a:avLst/>
            <a:gdLst>
              <a:gd name="connsiteX0" fmla="*/ 0 w 5286412"/>
              <a:gd name="connsiteY0" fmla="*/ 1178197 h 3857628"/>
              <a:gd name="connsiteX1" fmla="*/ 2643206 w 5286412"/>
              <a:gd name="connsiteY1" fmla="*/ 0 h 3857628"/>
              <a:gd name="connsiteX2" fmla="*/ 5286412 w 5286412"/>
              <a:gd name="connsiteY2" fmla="*/ 1178197 h 3857628"/>
              <a:gd name="connsiteX3" fmla="*/ 4483433 w 5286412"/>
              <a:gd name="connsiteY3" fmla="*/ 1178197 h 3857628"/>
              <a:gd name="connsiteX4" fmla="*/ 4483433 w 5286412"/>
              <a:gd name="connsiteY4" fmla="*/ 3857628 h 3857628"/>
              <a:gd name="connsiteX5" fmla="*/ 802979 w 5286412"/>
              <a:gd name="connsiteY5" fmla="*/ 3857628 h 3857628"/>
              <a:gd name="connsiteX6" fmla="*/ 802979 w 5286412"/>
              <a:gd name="connsiteY6" fmla="*/ 1178197 h 3857628"/>
              <a:gd name="connsiteX7" fmla="*/ 0 w 5286412"/>
              <a:gd name="connsiteY7" fmla="*/ 1178197 h 3857628"/>
              <a:gd name="connsiteX0" fmla="*/ 1983135 w 7269547"/>
              <a:gd name="connsiteY0" fmla="*/ 1178197 h 3857628"/>
              <a:gd name="connsiteX1" fmla="*/ 4626341 w 7269547"/>
              <a:gd name="connsiteY1" fmla="*/ 0 h 3857628"/>
              <a:gd name="connsiteX2" fmla="*/ 7269547 w 7269547"/>
              <a:gd name="connsiteY2" fmla="*/ 1178197 h 3857628"/>
              <a:gd name="connsiteX3" fmla="*/ 6466568 w 7269547"/>
              <a:gd name="connsiteY3" fmla="*/ 1178197 h 3857628"/>
              <a:gd name="connsiteX4" fmla="*/ 6466568 w 7269547"/>
              <a:gd name="connsiteY4" fmla="*/ 3857628 h 3857628"/>
              <a:gd name="connsiteX5" fmla="*/ 0 w 7269547"/>
              <a:gd name="connsiteY5" fmla="*/ 3857628 h 3857628"/>
              <a:gd name="connsiteX6" fmla="*/ 2786114 w 7269547"/>
              <a:gd name="connsiteY6" fmla="*/ 1178197 h 3857628"/>
              <a:gd name="connsiteX7" fmla="*/ 1983135 w 7269547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205493 h 3884924"/>
              <a:gd name="connsiteX1" fmla="*/ 4626341 w 9109742"/>
              <a:gd name="connsiteY1" fmla="*/ 0 h 3884924"/>
              <a:gd name="connsiteX2" fmla="*/ 7269547 w 9109742"/>
              <a:gd name="connsiteY2" fmla="*/ 1205493 h 3884924"/>
              <a:gd name="connsiteX3" fmla="*/ 6466568 w 9109742"/>
              <a:gd name="connsiteY3" fmla="*/ 1205493 h 3884924"/>
              <a:gd name="connsiteX4" fmla="*/ 9109742 w 9109742"/>
              <a:gd name="connsiteY4" fmla="*/ 3884924 h 3884924"/>
              <a:gd name="connsiteX5" fmla="*/ 0 w 9109742"/>
              <a:gd name="connsiteY5" fmla="*/ 3884924 h 3884924"/>
              <a:gd name="connsiteX6" fmla="*/ 2786114 w 9109742"/>
              <a:gd name="connsiteY6" fmla="*/ 1205493 h 3884924"/>
              <a:gd name="connsiteX7" fmla="*/ 1983135 w 9109742"/>
              <a:gd name="connsiteY7" fmla="*/ 1205493 h 3884924"/>
              <a:gd name="connsiteX0" fmla="*/ 1983135 w 9109742"/>
              <a:gd name="connsiteY0" fmla="*/ 1232789 h 3912220"/>
              <a:gd name="connsiteX1" fmla="*/ 4612693 w 9109742"/>
              <a:gd name="connsiteY1" fmla="*/ 0 h 3912220"/>
              <a:gd name="connsiteX2" fmla="*/ 7269547 w 9109742"/>
              <a:gd name="connsiteY2" fmla="*/ 1232789 h 3912220"/>
              <a:gd name="connsiteX3" fmla="*/ 6466568 w 9109742"/>
              <a:gd name="connsiteY3" fmla="*/ 1232789 h 3912220"/>
              <a:gd name="connsiteX4" fmla="*/ 9109742 w 9109742"/>
              <a:gd name="connsiteY4" fmla="*/ 3912220 h 3912220"/>
              <a:gd name="connsiteX5" fmla="*/ 0 w 9109742"/>
              <a:gd name="connsiteY5" fmla="*/ 3912220 h 3912220"/>
              <a:gd name="connsiteX6" fmla="*/ 2786114 w 9109742"/>
              <a:gd name="connsiteY6" fmla="*/ 1232789 h 3912220"/>
              <a:gd name="connsiteX7" fmla="*/ 1983135 w 9109742"/>
              <a:gd name="connsiteY7" fmla="*/ 1232789 h 3912220"/>
              <a:gd name="connsiteX0" fmla="*/ 1983135 w 9109742"/>
              <a:gd name="connsiteY0" fmla="*/ 1164550 h 3843981"/>
              <a:gd name="connsiteX1" fmla="*/ 4599045 w 9109742"/>
              <a:gd name="connsiteY1" fmla="*/ 0 h 3843981"/>
              <a:gd name="connsiteX2" fmla="*/ 7269547 w 9109742"/>
              <a:gd name="connsiteY2" fmla="*/ 1164550 h 3843981"/>
              <a:gd name="connsiteX3" fmla="*/ 6466568 w 9109742"/>
              <a:gd name="connsiteY3" fmla="*/ 1164550 h 3843981"/>
              <a:gd name="connsiteX4" fmla="*/ 9109742 w 9109742"/>
              <a:gd name="connsiteY4" fmla="*/ 3843981 h 3843981"/>
              <a:gd name="connsiteX5" fmla="*/ 0 w 9109742"/>
              <a:gd name="connsiteY5" fmla="*/ 3843981 h 3843981"/>
              <a:gd name="connsiteX6" fmla="*/ 2786114 w 9109742"/>
              <a:gd name="connsiteY6" fmla="*/ 1164550 h 3843981"/>
              <a:gd name="connsiteX7" fmla="*/ 1983135 w 9109742"/>
              <a:gd name="connsiteY7" fmla="*/ 1164550 h 3843981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49489 w 9109742"/>
              <a:gd name="connsiteY0" fmla="*/ 1073043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49489 w 9109742"/>
              <a:gd name="connsiteY7" fmla="*/ 1073043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33442 w 9109742"/>
              <a:gd name="connsiteY6" fmla="*/ 1073043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80770 w 9109742"/>
              <a:gd name="connsiteY6" fmla="*/ 1036128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73507 w 9109742"/>
              <a:gd name="connsiteY6" fmla="*/ 1067452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20835 w 9109742"/>
              <a:gd name="connsiteY6" fmla="*/ 109877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09742" h="3775742">
                <a:moveTo>
                  <a:pt x="1799364" y="1100338"/>
                </a:moveTo>
                <a:lnTo>
                  <a:pt x="4544454" y="0"/>
                </a:lnTo>
                <a:lnTo>
                  <a:pt x="7269547" y="1096311"/>
                </a:lnTo>
                <a:lnTo>
                  <a:pt x="6466568" y="1096311"/>
                </a:lnTo>
                <a:cubicBezTo>
                  <a:pt x="6554117" y="2415317"/>
                  <a:pt x="7396785" y="3389701"/>
                  <a:pt x="9109742" y="3775742"/>
                </a:cubicBezTo>
                <a:lnTo>
                  <a:pt x="0" y="3775742"/>
                </a:lnTo>
                <a:cubicBezTo>
                  <a:pt x="1907530" y="3351957"/>
                  <a:pt x="2481811" y="2586867"/>
                  <a:pt x="2659231" y="1089156"/>
                </a:cubicBezTo>
                <a:lnTo>
                  <a:pt x="1799364" y="110033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2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6" name="모서리가 둥근 직사각형 45"/>
          <p:cNvSpPr/>
          <p:nvPr/>
        </p:nvSpPr>
        <p:spPr>
          <a:xfrm>
            <a:off x="620688" y="6681193"/>
            <a:ext cx="652917" cy="1128746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조사결과통</a:t>
            </a:r>
            <a:r>
              <a:rPr lang="ko-KR" altLang="en-US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보</a:t>
            </a:r>
          </a:p>
        </p:txBody>
      </p:sp>
      <p:sp>
        <p:nvSpPr>
          <p:cNvPr id="47" name="모서리가 둥근 직사각형 46"/>
          <p:cNvSpPr/>
          <p:nvPr/>
        </p:nvSpPr>
        <p:spPr>
          <a:xfrm>
            <a:off x="1322298" y="6779433"/>
            <a:ext cx="4979257" cy="1030506"/>
          </a:xfrm>
          <a:prstGeom prst="roundRect">
            <a:avLst/>
          </a:prstGeom>
          <a:solidFill>
            <a:schemeClr val="bg1">
              <a:lumMod val="6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2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b="1" dirty="0" err="1" smtClean="0">
                <a:solidFill>
                  <a:schemeClr val="tx1"/>
                </a:solidFill>
              </a:rPr>
              <a:t>감사관실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 </a:t>
            </a:r>
            <a:r>
              <a:rPr lang="ko-KR" altLang="en-US" sz="1200" b="1" dirty="0">
                <a:solidFill>
                  <a:schemeClr val="tx1"/>
                </a:solidFill>
              </a:rPr>
              <a:t>등 조사기관은 신고 처리 조사를 마친 날부터 </a:t>
            </a:r>
            <a:r>
              <a:rPr lang="en-US" altLang="ko-KR" sz="1200" b="1" dirty="0">
                <a:solidFill>
                  <a:schemeClr val="tx1"/>
                </a:solidFill>
              </a:rPr>
              <a:t>10</a:t>
            </a:r>
            <a:r>
              <a:rPr lang="ko-KR" altLang="en-US" sz="1200" b="1" dirty="0">
                <a:solidFill>
                  <a:schemeClr val="tx1"/>
                </a:solidFill>
              </a:rPr>
              <a:t>일 이내에 조사의 결과를 </a:t>
            </a:r>
            <a:r>
              <a:rPr lang="ko-KR" altLang="en-US" sz="1200" b="1" dirty="0" err="1">
                <a:solidFill>
                  <a:schemeClr val="tx1"/>
                </a:solidFill>
              </a:rPr>
              <a:t>신고자에게</a:t>
            </a:r>
            <a:r>
              <a:rPr lang="ko-KR" altLang="en-US" sz="1200" b="1" dirty="0">
                <a:solidFill>
                  <a:schemeClr val="tx1"/>
                </a:solidFill>
              </a:rPr>
              <a:t> 서면으로 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통보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r>
              <a:rPr lang="en-US" altLang="ko-KR" sz="1200" b="1" dirty="0">
                <a:solidFill>
                  <a:schemeClr val="tx1"/>
                </a:solidFill>
              </a:rPr>
              <a:t> 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  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권익위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이첩받은</a:t>
            </a:r>
            <a:r>
              <a:rPr lang="ko-KR" altLang="en-US" sz="1200" dirty="0" smtClean="0">
                <a:solidFill>
                  <a:schemeClr val="tx1"/>
                </a:solidFill>
              </a:rPr>
              <a:t> 경우에는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권익위에도</a:t>
            </a:r>
            <a:r>
              <a:rPr lang="ko-KR" altLang="en-US" sz="1200" dirty="0" smtClean="0">
                <a:solidFill>
                  <a:schemeClr val="tx1"/>
                </a:solidFill>
              </a:rPr>
              <a:t> 통보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자유형 47"/>
          <p:cNvSpPr/>
          <p:nvPr/>
        </p:nvSpPr>
        <p:spPr>
          <a:xfrm rot="10800000">
            <a:off x="3145542" y="7809939"/>
            <a:ext cx="900546" cy="292787"/>
          </a:xfrm>
          <a:custGeom>
            <a:avLst/>
            <a:gdLst>
              <a:gd name="connsiteX0" fmla="*/ 0 w 5286412"/>
              <a:gd name="connsiteY0" fmla="*/ 1178197 h 3857628"/>
              <a:gd name="connsiteX1" fmla="*/ 2643206 w 5286412"/>
              <a:gd name="connsiteY1" fmla="*/ 0 h 3857628"/>
              <a:gd name="connsiteX2" fmla="*/ 5286412 w 5286412"/>
              <a:gd name="connsiteY2" fmla="*/ 1178197 h 3857628"/>
              <a:gd name="connsiteX3" fmla="*/ 4483433 w 5286412"/>
              <a:gd name="connsiteY3" fmla="*/ 1178197 h 3857628"/>
              <a:gd name="connsiteX4" fmla="*/ 4483433 w 5286412"/>
              <a:gd name="connsiteY4" fmla="*/ 3857628 h 3857628"/>
              <a:gd name="connsiteX5" fmla="*/ 802979 w 5286412"/>
              <a:gd name="connsiteY5" fmla="*/ 3857628 h 3857628"/>
              <a:gd name="connsiteX6" fmla="*/ 802979 w 5286412"/>
              <a:gd name="connsiteY6" fmla="*/ 1178197 h 3857628"/>
              <a:gd name="connsiteX7" fmla="*/ 0 w 5286412"/>
              <a:gd name="connsiteY7" fmla="*/ 1178197 h 3857628"/>
              <a:gd name="connsiteX0" fmla="*/ 1983135 w 7269547"/>
              <a:gd name="connsiteY0" fmla="*/ 1178197 h 3857628"/>
              <a:gd name="connsiteX1" fmla="*/ 4626341 w 7269547"/>
              <a:gd name="connsiteY1" fmla="*/ 0 h 3857628"/>
              <a:gd name="connsiteX2" fmla="*/ 7269547 w 7269547"/>
              <a:gd name="connsiteY2" fmla="*/ 1178197 h 3857628"/>
              <a:gd name="connsiteX3" fmla="*/ 6466568 w 7269547"/>
              <a:gd name="connsiteY3" fmla="*/ 1178197 h 3857628"/>
              <a:gd name="connsiteX4" fmla="*/ 6466568 w 7269547"/>
              <a:gd name="connsiteY4" fmla="*/ 3857628 h 3857628"/>
              <a:gd name="connsiteX5" fmla="*/ 0 w 7269547"/>
              <a:gd name="connsiteY5" fmla="*/ 3857628 h 3857628"/>
              <a:gd name="connsiteX6" fmla="*/ 2786114 w 7269547"/>
              <a:gd name="connsiteY6" fmla="*/ 1178197 h 3857628"/>
              <a:gd name="connsiteX7" fmla="*/ 1983135 w 7269547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178197 h 3857628"/>
              <a:gd name="connsiteX1" fmla="*/ 4626341 w 9109742"/>
              <a:gd name="connsiteY1" fmla="*/ 0 h 3857628"/>
              <a:gd name="connsiteX2" fmla="*/ 7269547 w 9109742"/>
              <a:gd name="connsiteY2" fmla="*/ 1178197 h 3857628"/>
              <a:gd name="connsiteX3" fmla="*/ 6466568 w 9109742"/>
              <a:gd name="connsiteY3" fmla="*/ 1178197 h 3857628"/>
              <a:gd name="connsiteX4" fmla="*/ 9109742 w 9109742"/>
              <a:gd name="connsiteY4" fmla="*/ 3857628 h 3857628"/>
              <a:gd name="connsiteX5" fmla="*/ 0 w 9109742"/>
              <a:gd name="connsiteY5" fmla="*/ 3857628 h 3857628"/>
              <a:gd name="connsiteX6" fmla="*/ 2786114 w 9109742"/>
              <a:gd name="connsiteY6" fmla="*/ 1178197 h 3857628"/>
              <a:gd name="connsiteX7" fmla="*/ 1983135 w 9109742"/>
              <a:gd name="connsiteY7" fmla="*/ 1178197 h 3857628"/>
              <a:gd name="connsiteX0" fmla="*/ 1983135 w 9109742"/>
              <a:gd name="connsiteY0" fmla="*/ 1205493 h 3884924"/>
              <a:gd name="connsiteX1" fmla="*/ 4626341 w 9109742"/>
              <a:gd name="connsiteY1" fmla="*/ 0 h 3884924"/>
              <a:gd name="connsiteX2" fmla="*/ 7269547 w 9109742"/>
              <a:gd name="connsiteY2" fmla="*/ 1205493 h 3884924"/>
              <a:gd name="connsiteX3" fmla="*/ 6466568 w 9109742"/>
              <a:gd name="connsiteY3" fmla="*/ 1205493 h 3884924"/>
              <a:gd name="connsiteX4" fmla="*/ 9109742 w 9109742"/>
              <a:gd name="connsiteY4" fmla="*/ 3884924 h 3884924"/>
              <a:gd name="connsiteX5" fmla="*/ 0 w 9109742"/>
              <a:gd name="connsiteY5" fmla="*/ 3884924 h 3884924"/>
              <a:gd name="connsiteX6" fmla="*/ 2786114 w 9109742"/>
              <a:gd name="connsiteY6" fmla="*/ 1205493 h 3884924"/>
              <a:gd name="connsiteX7" fmla="*/ 1983135 w 9109742"/>
              <a:gd name="connsiteY7" fmla="*/ 1205493 h 3884924"/>
              <a:gd name="connsiteX0" fmla="*/ 1983135 w 9109742"/>
              <a:gd name="connsiteY0" fmla="*/ 1232789 h 3912220"/>
              <a:gd name="connsiteX1" fmla="*/ 4612693 w 9109742"/>
              <a:gd name="connsiteY1" fmla="*/ 0 h 3912220"/>
              <a:gd name="connsiteX2" fmla="*/ 7269547 w 9109742"/>
              <a:gd name="connsiteY2" fmla="*/ 1232789 h 3912220"/>
              <a:gd name="connsiteX3" fmla="*/ 6466568 w 9109742"/>
              <a:gd name="connsiteY3" fmla="*/ 1232789 h 3912220"/>
              <a:gd name="connsiteX4" fmla="*/ 9109742 w 9109742"/>
              <a:gd name="connsiteY4" fmla="*/ 3912220 h 3912220"/>
              <a:gd name="connsiteX5" fmla="*/ 0 w 9109742"/>
              <a:gd name="connsiteY5" fmla="*/ 3912220 h 3912220"/>
              <a:gd name="connsiteX6" fmla="*/ 2786114 w 9109742"/>
              <a:gd name="connsiteY6" fmla="*/ 1232789 h 3912220"/>
              <a:gd name="connsiteX7" fmla="*/ 1983135 w 9109742"/>
              <a:gd name="connsiteY7" fmla="*/ 1232789 h 3912220"/>
              <a:gd name="connsiteX0" fmla="*/ 1983135 w 9109742"/>
              <a:gd name="connsiteY0" fmla="*/ 1164550 h 3843981"/>
              <a:gd name="connsiteX1" fmla="*/ 4599045 w 9109742"/>
              <a:gd name="connsiteY1" fmla="*/ 0 h 3843981"/>
              <a:gd name="connsiteX2" fmla="*/ 7269547 w 9109742"/>
              <a:gd name="connsiteY2" fmla="*/ 1164550 h 3843981"/>
              <a:gd name="connsiteX3" fmla="*/ 6466568 w 9109742"/>
              <a:gd name="connsiteY3" fmla="*/ 1164550 h 3843981"/>
              <a:gd name="connsiteX4" fmla="*/ 9109742 w 9109742"/>
              <a:gd name="connsiteY4" fmla="*/ 3843981 h 3843981"/>
              <a:gd name="connsiteX5" fmla="*/ 0 w 9109742"/>
              <a:gd name="connsiteY5" fmla="*/ 3843981 h 3843981"/>
              <a:gd name="connsiteX6" fmla="*/ 2786114 w 9109742"/>
              <a:gd name="connsiteY6" fmla="*/ 1164550 h 3843981"/>
              <a:gd name="connsiteX7" fmla="*/ 1983135 w 9109742"/>
              <a:gd name="connsiteY7" fmla="*/ 1164550 h 3843981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83135 w 9109742"/>
              <a:gd name="connsiteY0" fmla="*/ 1096311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83135 w 9109742"/>
              <a:gd name="connsiteY7" fmla="*/ 1096311 h 3775742"/>
              <a:gd name="connsiteX0" fmla="*/ 1949489 w 9109742"/>
              <a:gd name="connsiteY0" fmla="*/ 1073043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949489 w 9109742"/>
              <a:gd name="connsiteY7" fmla="*/ 1073043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86114 w 9109742"/>
              <a:gd name="connsiteY6" fmla="*/ 1096311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733442 w 9109742"/>
              <a:gd name="connsiteY6" fmla="*/ 1073043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80770 w 9109742"/>
              <a:gd name="connsiteY6" fmla="*/ 1036128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73507 w 9109742"/>
              <a:gd name="connsiteY6" fmla="*/ 1067452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520835 w 9109742"/>
              <a:gd name="connsiteY6" fmla="*/ 109877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  <a:gd name="connsiteX0" fmla="*/ 1799364 w 9109742"/>
              <a:gd name="connsiteY0" fmla="*/ 1100338 h 3775742"/>
              <a:gd name="connsiteX1" fmla="*/ 4544454 w 9109742"/>
              <a:gd name="connsiteY1" fmla="*/ 0 h 3775742"/>
              <a:gd name="connsiteX2" fmla="*/ 7269547 w 9109742"/>
              <a:gd name="connsiteY2" fmla="*/ 1096311 h 3775742"/>
              <a:gd name="connsiteX3" fmla="*/ 6466568 w 9109742"/>
              <a:gd name="connsiteY3" fmla="*/ 1096311 h 3775742"/>
              <a:gd name="connsiteX4" fmla="*/ 9109742 w 9109742"/>
              <a:gd name="connsiteY4" fmla="*/ 3775742 h 3775742"/>
              <a:gd name="connsiteX5" fmla="*/ 0 w 9109742"/>
              <a:gd name="connsiteY5" fmla="*/ 3775742 h 3775742"/>
              <a:gd name="connsiteX6" fmla="*/ 2659231 w 9109742"/>
              <a:gd name="connsiteY6" fmla="*/ 1089156 h 3775742"/>
              <a:gd name="connsiteX7" fmla="*/ 1799364 w 9109742"/>
              <a:gd name="connsiteY7" fmla="*/ 1100338 h 377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09742" h="3775742">
                <a:moveTo>
                  <a:pt x="1799364" y="1100338"/>
                </a:moveTo>
                <a:lnTo>
                  <a:pt x="4544454" y="0"/>
                </a:lnTo>
                <a:lnTo>
                  <a:pt x="7269547" y="1096311"/>
                </a:lnTo>
                <a:lnTo>
                  <a:pt x="6466568" y="1096311"/>
                </a:lnTo>
                <a:cubicBezTo>
                  <a:pt x="6554117" y="2415317"/>
                  <a:pt x="7396785" y="3389701"/>
                  <a:pt x="9109742" y="3775742"/>
                </a:cubicBezTo>
                <a:lnTo>
                  <a:pt x="0" y="3775742"/>
                </a:lnTo>
                <a:cubicBezTo>
                  <a:pt x="1907530" y="3351957"/>
                  <a:pt x="2481811" y="2586867"/>
                  <a:pt x="2659231" y="1089156"/>
                </a:cubicBezTo>
                <a:lnTo>
                  <a:pt x="1799364" y="110033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2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620688" y="8022377"/>
            <a:ext cx="652917" cy="1179095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이의신청</a:t>
            </a:r>
            <a:endParaRPr lang="ko-KR" altLang="en-US" sz="14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0" name="모서리가 둥근 직사각형 49"/>
          <p:cNvSpPr/>
          <p:nvPr/>
        </p:nvSpPr>
        <p:spPr>
          <a:xfrm>
            <a:off x="1322298" y="8115135"/>
            <a:ext cx="4979257" cy="1086337"/>
          </a:xfrm>
          <a:prstGeom prst="roundRect">
            <a:avLst/>
          </a:prstGeom>
          <a:solidFill>
            <a:schemeClr val="bg1">
              <a:lumMod val="6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200" spc="-70" dirty="0">
                <a:solidFill>
                  <a:schemeClr val="tx1"/>
                </a:solidFill>
              </a:rPr>
              <a:t>조사</a:t>
            </a:r>
            <a:r>
              <a:rPr lang="en-US" altLang="ko-KR" sz="1200" spc="-70" dirty="0">
                <a:solidFill>
                  <a:schemeClr val="tx1"/>
                </a:solidFill>
              </a:rPr>
              <a:t>·</a:t>
            </a:r>
            <a:r>
              <a:rPr lang="ko-KR" altLang="en-US" sz="1200" spc="-70" dirty="0">
                <a:solidFill>
                  <a:schemeClr val="tx1"/>
                </a:solidFill>
              </a:rPr>
              <a:t>감사 또는 수사 결과를 </a:t>
            </a:r>
            <a:r>
              <a:rPr lang="ko-KR" altLang="en-US" sz="1200" spc="-70" dirty="0" err="1">
                <a:solidFill>
                  <a:schemeClr val="tx1"/>
                </a:solidFill>
              </a:rPr>
              <a:t>통보받은</a:t>
            </a:r>
            <a:r>
              <a:rPr lang="ko-KR" altLang="en-US" sz="1200" spc="-70" dirty="0">
                <a:solidFill>
                  <a:schemeClr val="tx1"/>
                </a:solidFill>
              </a:rPr>
              <a:t> </a:t>
            </a:r>
            <a:r>
              <a:rPr lang="ko-KR" altLang="en-US" sz="1200" spc="-70" dirty="0" err="1">
                <a:solidFill>
                  <a:schemeClr val="tx1"/>
                </a:solidFill>
              </a:rPr>
              <a:t>신고자는</a:t>
            </a:r>
            <a:r>
              <a:rPr lang="ko-KR" altLang="en-US" sz="1200" spc="-70" dirty="0">
                <a:solidFill>
                  <a:schemeClr val="tx1"/>
                </a:solidFill>
              </a:rPr>
              <a:t> </a:t>
            </a:r>
            <a:r>
              <a:rPr lang="ko-KR" altLang="en-US" sz="1200" spc="-70" dirty="0" smtClean="0">
                <a:solidFill>
                  <a:schemeClr val="tx1"/>
                </a:solidFill>
              </a:rPr>
              <a:t>조사기관에 </a:t>
            </a:r>
            <a:r>
              <a:rPr lang="en-US" altLang="ko-KR" sz="1200" spc="-70" dirty="0" smtClean="0">
                <a:solidFill>
                  <a:schemeClr val="tx1"/>
                </a:solidFill>
              </a:rPr>
              <a:t>7</a:t>
            </a:r>
            <a:r>
              <a:rPr lang="ko-KR" altLang="en-US" sz="1200" spc="-70" dirty="0" smtClean="0">
                <a:solidFill>
                  <a:schemeClr val="tx1"/>
                </a:solidFill>
              </a:rPr>
              <a:t>일 이내에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b="1" dirty="0">
                <a:solidFill>
                  <a:schemeClr val="tx1"/>
                </a:solidFill>
              </a:rPr>
              <a:t>이의신청</a:t>
            </a:r>
            <a:r>
              <a:rPr lang="ko-KR" altLang="en-US" sz="1200" dirty="0">
                <a:solidFill>
                  <a:schemeClr val="tx1"/>
                </a:solidFill>
              </a:rPr>
              <a:t>을 할 수 있으며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국민권익위원회에도 이의신청 가능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1425640" y="1712640"/>
            <a:ext cx="2126520" cy="314999"/>
            <a:chOff x="2858564" y="1786599"/>
            <a:chExt cx="1021972" cy="314999"/>
          </a:xfrm>
        </p:grpSpPr>
        <p:sp>
          <p:nvSpPr>
            <p:cNvPr id="56" name="대각선 방향의 모서리가 둥근 사각형 55"/>
            <p:cNvSpPr/>
            <p:nvPr/>
          </p:nvSpPr>
          <p:spPr>
            <a:xfrm>
              <a:off x="2891634" y="1790011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7" name="대각선 방향의 모서리가 둥근 사각형 56"/>
            <p:cNvSpPr/>
            <p:nvPr/>
          </p:nvSpPr>
          <p:spPr>
            <a:xfrm>
              <a:off x="2858564" y="1786599"/>
              <a:ext cx="1008112" cy="288032"/>
            </a:xfrm>
            <a:prstGeom prst="round2Diag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감사관 등의 조사기관</a:t>
              </a:r>
              <a:endPara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8" name="그룹 57"/>
          <p:cNvGrpSpPr/>
          <p:nvPr/>
        </p:nvGrpSpPr>
        <p:grpSpPr>
          <a:xfrm>
            <a:off x="1425640" y="4900408"/>
            <a:ext cx="2126520" cy="314999"/>
            <a:chOff x="2858564" y="1786599"/>
            <a:chExt cx="1021972" cy="314999"/>
          </a:xfrm>
        </p:grpSpPr>
        <p:sp>
          <p:nvSpPr>
            <p:cNvPr id="59" name="대각선 방향의 모서리가 둥근 사각형 58"/>
            <p:cNvSpPr/>
            <p:nvPr/>
          </p:nvSpPr>
          <p:spPr>
            <a:xfrm>
              <a:off x="2891634" y="1790011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0" name="대각선 방향의 모서리가 둥근 사각형 59"/>
            <p:cNvSpPr/>
            <p:nvPr/>
          </p:nvSpPr>
          <p:spPr>
            <a:xfrm>
              <a:off x="2858564" y="1786599"/>
              <a:ext cx="1008112" cy="288032"/>
            </a:xfrm>
            <a:prstGeom prst="round2Diag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감사관 등의 조사기관</a:t>
              </a:r>
              <a:endPara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1425640" y="6681192"/>
            <a:ext cx="2126520" cy="314999"/>
            <a:chOff x="2858564" y="1786599"/>
            <a:chExt cx="1021972" cy="314999"/>
          </a:xfrm>
        </p:grpSpPr>
        <p:sp>
          <p:nvSpPr>
            <p:cNvPr id="62" name="대각선 방향의 모서리가 둥근 사각형 61"/>
            <p:cNvSpPr/>
            <p:nvPr/>
          </p:nvSpPr>
          <p:spPr>
            <a:xfrm>
              <a:off x="2891634" y="1790011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3" name="대각선 방향의 모서리가 둥근 사각형 62"/>
            <p:cNvSpPr/>
            <p:nvPr/>
          </p:nvSpPr>
          <p:spPr>
            <a:xfrm>
              <a:off x="2858564" y="1786599"/>
              <a:ext cx="1008112" cy="288032"/>
            </a:xfrm>
            <a:prstGeom prst="round2Diag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감사관 등의 조사기관</a:t>
              </a:r>
              <a:endPara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64" name="그룹 63"/>
          <p:cNvGrpSpPr/>
          <p:nvPr/>
        </p:nvGrpSpPr>
        <p:grpSpPr>
          <a:xfrm>
            <a:off x="1425640" y="8022377"/>
            <a:ext cx="913159" cy="314999"/>
            <a:chOff x="2858564" y="1786599"/>
            <a:chExt cx="1036848" cy="314999"/>
          </a:xfrm>
        </p:grpSpPr>
        <p:sp>
          <p:nvSpPr>
            <p:cNvPr id="65" name="대각선 방향의 모서리가 둥근 사각형 64"/>
            <p:cNvSpPr/>
            <p:nvPr/>
          </p:nvSpPr>
          <p:spPr>
            <a:xfrm>
              <a:off x="2906510" y="1790011"/>
              <a:ext cx="988902" cy="311587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6" name="대각선 방향의 모서리가 둥근 사각형 65"/>
            <p:cNvSpPr/>
            <p:nvPr/>
          </p:nvSpPr>
          <p:spPr>
            <a:xfrm>
              <a:off x="2858564" y="1786599"/>
              <a:ext cx="1008112" cy="288032"/>
            </a:xfrm>
            <a:prstGeom prst="round2Diag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신고자</a:t>
              </a:r>
              <a:endPara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588134" y="1280592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위반행위 신고</a:t>
            </a:r>
            <a:r>
              <a:rPr lang="en-US" altLang="ko-KR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·</a:t>
            </a:r>
            <a:r>
              <a:rPr lang="ko-KR" altLang="en-US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접수 처리 절차</a:t>
            </a:r>
          </a:p>
        </p:txBody>
      </p:sp>
    </p:spTree>
    <p:extLst>
      <p:ext uri="{BB962C8B-B14F-4D97-AF65-F5344CB8AC3E}">
        <p14:creationId xmlns:p14="http://schemas.microsoft.com/office/powerpoint/2010/main" xmlns="" val="304299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모서리가 둥근 직사각형 67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404664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위반행위 신고</a:t>
            </a:r>
            <a:r>
              <a:rPr lang="en-US" altLang="ko-KR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처리 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절차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6" name="직사각형 55"/>
          <p:cNvSpPr/>
          <p:nvPr/>
        </p:nvSpPr>
        <p:spPr>
          <a:xfrm>
            <a:off x="2445219" y="1784648"/>
            <a:ext cx="1656184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신고자</a:t>
            </a:r>
            <a:endParaRPr lang="en-US" altLang="ko-KR" sz="16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청 직원 포함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 공직자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모든국민</a:t>
            </a:r>
            <a:r>
              <a:rPr lang="ko-KR" altLang="en-US" sz="1200" dirty="0" smtClean="0">
                <a:solidFill>
                  <a:schemeClr val="tx1"/>
                </a:solidFill>
              </a:rPr>
              <a:t> 등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)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625969" y="3008784"/>
            <a:ext cx="3475434" cy="552062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청탁방지담당관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공직감사담당관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청렴공직윤리담당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1024784" y="2192879"/>
            <a:ext cx="1204411" cy="41299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상담요청</a:t>
            </a:r>
            <a:endParaRPr lang="en-US" altLang="ko-KR" sz="1200" b="1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상담기록 유지</a:t>
            </a:r>
            <a:r>
              <a:rPr lang="en-US" altLang="ko-KR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9" name="꺾인 연결선 58"/>
          <p:cNvCxnSpPr>
            <a:stCxn id="56" idx="1"/>
          </p:cNvCxnSpPr>
          <p:nvPr/>
        </p:nvCxnSpPr>
        <p:spPr>
          <a:xfrm rot="10800000" flipV="1">
            <a:off x="988611" y="2144688"/>
            <a:ext cx="1456608" cy="864096"/>
          </a:xfrm>
          <a:prstGeom prst="bentConnector3">
            <a:avLst>
              <a:gd name="adj1" fmla="val 10007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화살표 연결선 59"/>
          <p:cNvCxnSpPr/>
          <p:nvPr/>
        </p:nvCxnSpPr>
        <p:spPr>
          <a:xfrm>
            <a:off x="3021283" y="2504728"/>
            <a:ext cx="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직사각형 60"/>
          <p:cNvSpPr/>
          <p:nvPr/>
        </p:nvSpPr>
        <p:spPr>
          <a:xfrm>
            <a:off x="625969" y="4136910"/>
            <a:ext cx="3475434" cy="552062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</a:rPr>
              <a:t>청탁방지담당관</a:t>
            </a:r>
            <a:endParaRPr lang="en-US" altLang="ko-KR" sz="1200" b="1" dirty="0">
              <a:solidFill>
                <a:schemeClr val="tx1"/>
              </a:solidFill>
            </a:endParaRPr>
          </a:p>
          <a:p>
            <a:pPr algn="ctr"/>
            <a:r>
              <a:rPr lang="en-US" altLang="ko-KR" sz="1200" dirty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공직감사담당관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공직감찰담당</a:t>
            </a:r>
            <a:r>
              <a:rPr lang="en-US" altLang="ko-KR" sz="1200" dirty="0">
                <a:solidFill>
                  <a:schemeClr val="tx1"/>
                </a:solidFill>
              </a:rPr>
              <a:t>)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cxnSp>
        <p:nvCxnSpPr>
          <p:cNvPr id="62" name="직선 화살표 연결선 61"/>
          <p:cNvCxnSpPr/>
          <p:nvPr/>
        </p:nvCxnSpPr>
        <p:spPr>
          <a:xfrm>
            <a:off x="2517227" y="3560323"/>
            <a:ext cx="0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모서리가 둥근 직사각형 62"/>
          <p:cNvSpPr/>
          <p:nvPr/>
        </p:nvSpPr>
        <p:spPr>
          <a:xfrm>
            <a:off x="1110723" y="3758871"/>
            <a:ext cx="1312592" cy="21602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조사 확인 요청</a:t>
            </a:r>
            <a:endParaRPr lang="ko-KR" altLang="en-US" sz="1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693683" y="5188734"/>
            <a:ext cx="959448" cy="1564466"/>
          </a:xfrm>
          <a:prstGeom prst="rect">
            <a:avLst/>
          </a:prstGeom>
          <a:solidFill>
            <a:srgbClr val="FF6600"/>
          </a:solidFill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수사기관 통보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범죄 협의 및 수사필요성 인정되는 경우</a:t>
            </a:r>
            <a:r>
              <a:rPr lang="en-US" altLang="ko-KR" sz="1200" dirty="0">
                <a:solidFill>
                  <a:schemeClr val="tx1"/>
                </a:solidFill>
              </a:rPr>
              <a:t>)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1917819" y="5188734"/>
            <a:ext cx="959448" cy="15644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과태료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관할법원 통보</a:t>
            </a:r>
            <a:endParaRPr lang="en-US" altLang="ko-KR" sz="1400" b="1" dirty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과태료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부과 대상인  </a:t>
            </a:r>
            <a:r>
              <a:rPr lang="ko-KR" altLang="en-US" sz="1200" dirty="0">
                <a:solidFill>
                  <a:schemeClr val="tx1"/>
                </a:solidFill>
              </a:rPr>
              <a:t>경우</a:t>
            </a:r>
            <a:r>
              <a:rPr lang="en-US" altLang="ko-KR" sz="1200" dirty="0">
                <a:solidFill>
                  <a:schemeClr val="tx1"/>
                </a:solidFill>
              </a:rPr>
              <a:t>)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148401" y="5188734"/>
            <a:ext cx="959448" cy="15644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smtClean="0">
                <a:solidFill>
                  <a:schemeClr val="tx1"/>
                </a:solidFill>
              </a:rPr>
              <a:t>징계절차 진행</a:t>
            </a:r>
            <a:endParaRPr lang="en-US" altLang="ko-KR" sz="1400" b="1" dirty="0" smtClean="0">
              <a:solidFill>
                <a:schemeClr val="tx1"/>
              </a:solidFill>
            </a:endParaRPr>
          </a:p>
          <a:p>
            <a:pPr algn="ctr"/>
            <a:endParaRPr lang="en-US" altLang="ko-KR" sz="1400" b="1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징계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대상인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</a:rPr>
              <a:t> 경우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5253532" y="4069700"/>
            <a:ext cx="1152128" cy="52352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결과 통보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0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0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조사 </a:t>
            </a:r>
            <a:r>
              <a:rPr lang="ko-KR" altLang="en-US" sz="1050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마친후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en-US" altLang="ko-KR" sz="10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ko-KR" altLang="en-US" sz="10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일내</a:t>
            </a:r>
            <a:r>
              <a:rPr lang="en-US" altLang="ko-KR" sz="10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00" name="꺾인 연결선 99"/>
          <p:cNvCxnSpPr>
            <a:stCxn id="61" idx="2"/>
            <a:endCxn id="64" idx="0"/>
          </p:cNvCxnSpPr>
          <p:nvPr/>
        </p:nvCxnSpPr>
        <p:spPr>
          <a:xfrm rot="5400000">
            <a:off x="1518666" y="4343714"/>
            <a:ext cx="499762" cy="1190279"/>
          </a:xfrm>
          <a:prstGeom prst="bentConnector3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직선 화살표 연결선 100"/>
          <p:cNvCxnSpPr>
            <a:stCxn id="61" idx="2"/>
          </p:cNvCxnSpPr>
          <p:nvPr/>
        </p:nvCxnSpPr>
        <p:spPr>
          <a:xfrm flipH="1">
            <a:off x="2363685" y="4688972"/>
            <a:ext cx="1" cy="4997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꺾인 연결선 101"/>
          <p:cNvCxnSpPr>
            <a:stCxn id="61" idx="2"/>
            <a:endCxn id="66" idx="0"/>
          </p:cNvCxnSpPr>
          <p:nvPr/>
        </p:nvCxnSpPr>
        <p:spPr>
          <a:xfrm rot="16200000" flipH="1">
            <a:off x="2746024" y="4306633"/>
            <a:ext cx="499762" cy="1264439"/>
          </a:xfrm>
          <a:prstGeom prst="bentConnector3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직사각형 102"/>
          <p:cNvSpPr/>
          <p:nvPr/>
        </p:nvSpPr>
        <p:spPr>
          <a:xfrm>
            <a:off x="640581" y="8481392"/>
            <a:ext cx="1173014" cy="720080"/>
          </a:xfrm>
          <a:prstGeom prst="rect">
            <a:avLst/>
          </a:prstGeom>
          <a:solidFill>
            <a:srgbClr val="FF6600"/>
          </a:solidFill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수사기관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2197967" y="8387520"/>
            <a:ext cx="3559620" cy="866756"/>
          </a:xfrm>
          <a:prstGeom prst="rect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ln w="285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3373886" y="8149592"/>
            <a:ext cx="1173014" cy="360040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관할 법원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2301619" y="8603544"/>
            <a:ext cx="1600208" cy="576064"/>
          </a:xfrm>
          <a:prstGeom prst="rect">
            <a:avLst/>
          </a:prstGeom>
          <a:solidFill>
            <a:srgbClr val="FF66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형사 재판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형사 처벌</a:t>
            </a:r>
            <a:r>
              <a:rPr lang="en-US" altLang="ko-KR" sz="1200" b="1" dirty="0" smtClean="0">
                <a:solidFill>
                  <a:schemeClr val="tx1"/>
                </a:solidFill>
              </a:rPr>
              <a:t>)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107" name="직선 화살표 연결선 106"/>
          <p:cNvCxnSpPr/>
          <p:nvPr/>
        </p:nvCxnSpPr>
        <p:spPr>
          <a:xfrm>
            <a:off x="1157299" y="6753200"/>
            <a:ext cx="0" cy="172819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직사각형 107"/>
          <p:cNvSpPr/>
          <p:nvPr/>
        </p:nvSpPr>
        <p:spPr>
          <a:xfrm>
            <a:off x="4025283" y="8603544"/>
            <a:ext cx="1600208" cy="5760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과태료 재판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1200" b="1" dirty="0" smtClean="0">
                <a:solidFill>
                  <a:schemeClr val="tx1"/>
                </a:solidFill>
              </a:rPr>
              <a:t>과태료 부과 결정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109" name="꺾인 연결선 108"/>
          <p:cNvCxnSpPr/>
          <p:nvPr/>
        </p:nvCxnSpPr>
        <p:spPr>
          <a:xfrm rot="16200000" flipH="1">
            <a:off x="1260640" y="6868278"/>
            <a:ext cx="1850343" cy="1620188"/>
          </a:xfrm>
          <a:prstGeom prst="bentConnector3">
            <a:avLst>
              <a:gd name="adj1" fmla="val 75047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꺾인 연결선 109"/>
          <p:cNvCxnSpPr>
            <a:stCxn id="65" idx="2"/>
            <a:endCxn id="108" idx="0"/>
          </p:cNvCxnSpPr>
          <p:nvPr/>
        </p:nvCxnSpPr>
        <p:spPr>
          <a:xfrm rot="16200000" flipH="1">
            <a:off x="2686293" y="6464450"/>
            <a:ext cx="1850344" cy="2427844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직사각형 110"/>
          <p:cNvSpPr/>
          <p:nvPr/>
        </p:nvSpPr>
        <p:spPr>
          <a:xfrm>
            <a:off x="4546900" y="6621710"/>
            <a:ext cx="1713166" cy="5760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tx1"/>
                </a:solidFill>
              </a:rPr>
              <a:t>청 징계위원회 개최</a:t>
            </a:r>
            <a:endParaRPr lang="en-US" altLang="ko-KR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100" spc="-100" dirty="0" smtClean="0">
                <a:solidFill>
                  <a:schemeClr val="tx1"/>
                </a:solidFill>
              </a:rPr>
              <a:t>(</a:t>
            </a:r>
            <a:r>
              <a:rPr lang="ko-KR" altLang="en-US" sz="1100" spc="-100" dirty="0" smtClean="0">
                <a:solidFill>
                  <a:schemeClr val="tx1"/>
                </a:solidFill>
              </a:rPr>
              <a:t>공무원</a:t>
            </a:r>
            <a:r>
              <a:rPr lang="en-US" altLang="ko-KR" sz="1100" spc="-100" dirty="0" smtClean="0">
                <a:solidFill>
                  <a:schemeClr val="tx1"/>
                </a:solidFill>
              </a:rPr>
              <a:t>/</a:t>
            </a:r>
            <a:r>
              <a:rPr lang="ko-KR" altLang="en-US" sz="1100" spc="-100" dirty="0" smtClean="0">
                <a:solidFill>
                  <a:schemeClr val="tx1"/>
                </a:solidFill>
              </a:rPr>
              <a:t>군인 인사관리규정</a:t>
            </a:r>
            <a:r>
              <a:rPr lang="ko-KR" altLang="en-US" sz="1100" dirty="0" smtClean="0">
                <a:solidFill>
                  <a:schemeClr val="tx1"/>
                </a:solidFill>
              </a:rPr>
              <a:t> 상 양정기준 적용</a:t>
            </a:r>
            <a:r>
              <a:rPr lang="en-US" altLang="ko-KR" sz="1100" dirty="0" smtClean="0">
                <a:solidFill>
                  <a:schemeClr val="tx1"/>
                </a:solidFill>
              </a:rPr>
              <a:t>)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112" name="꺾인 연결선 111"/>
          <p:cNvCxnSpPr>
            <a:stCxn id="61" idx="3"/>
          </p:cNvCxnSpPr>
          <p:nvPr/>
        </p:nvCxnSpPr>
        <p:spPr>
          <a:xfrm flipH="1" flipV="1">
            <a:off x="4096640" y="2327094"/>
            <a:ext cx="4763" cy="2085847"/>
          </a:xfrm>
          <a:prstGeom prst="bentConnector4">
            <a:avLst>
              <a:gd name="adj1" fmla="val -4799496"/>
              <a:gd name="adj2" fmla="val 9999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모서리가 둥근 직사각형 112"/>
          <p:cNvSpPr/>
          <p:nvPr/>
        </p:nvSpPr>
        <p:spPr>
          <a:xfrm>
            <a:off x="3235320" y="3682511"/>
            <a:ext cx="1050853" cy="359306"/>
          </a:xfrm>
          <a:prstGeom prst="roundRect">
            <a:avLst/>
          </a:prstGeom>
          <a:solidFill>
            <a:schemeClr val="accent1">
              <a:alpha val="20000"/>
            </a:schemeClr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신고보완</a:t>
            </a:r>
            <a:endParaRPr lang="en-US" altLang="ko-KR" sz="11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요청</a:t>
            </a:r>
            <a:r>
              <a:rPr lang="en-US" altLang="ko-KR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0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필요시</a:t>
            </a:r>
            <a:r>
              <a:rPr lang="en-US" altLang="ko-KR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4" name="모서리가 둥근 직사각형 113"/>
          <p:cNvSpPr/>
          <p:nvPr/>
        </p:nvSpPr>
        <p:spPr>
          <a:xfrm>
            <a:off x="501003" y="7583016"/>
            <a:ext cx="584288" cy="44712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수사의뢰</a:t>
            </a:r>
          </a:p>
        </p:txBody>
      </p:sp>
      <p:cxnSp>
        <p:nvCxnSpPr>
          <p:cNvPr id="115" name="꺾인 연결선 114"/>
          <p:cNvCxnSpPr>
            <a:endCxn id="67" idx="2"/>
          </p:cNvCxnSpPr>
          <p:nvPr/>
        </p:nvCxnSpPr>
        <p:spPr>
          <a:xfrm flipV="1">
            <a:off x="2363685" y="4593226"/>
            <a:ext cx="3465911" cy="196554"/>
          </a:xfrm>
          <a:prstGeom prst="bentConnector2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꺾인 연결선 115"/>
          <p:cNvCxnSpPr>
            <a:stCxn id="67" idx="0"/>
          </p:cNvCxnSpPr>
          <p:nvPr/>
        </p:nvCxnSpPr>
        <p:spPr>
          <a:xfrm rot="16200000" flipV="1">
            <a:off x="3881012" y="2121116"/>
            <a:ext cx="2160241" cy="1736928"/>
          </a:xfrm>
          <a:prstGeom prst="bentConnector3">
            <a:avLst>
              <a:gd name="adj1" fmla="val 99971"/>
            </a:avLst>
          </a:prstGeom>
          <a:ln w="28575">
            <a:solidFill>
              <a:schemeClr val="tx2">
                <a:lumMod val="60000"/>
                <a:lumOff val="4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모서리가 둥근 직사각형 116"/>
          <p:cNvSpPr/>
          <p:nvPr/>
        </p:nvSpPr>
        <p:spPr>
          <a:xfrm>
            <a:off x="1613679" y="7761312"/>
            <a:ext cx="1191580" cy="2880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공소제기</a:t>
            </a:r>
            <a:r>
              <a:rPr lang="en-US" altLang="ko-KR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검찰</a:t>
            </a:r>
            <a:r>
              <a:rPr lang="en-US" altLang="ko-KR" sz="1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8" name="모서리가 둥근 직사각형 117"/>
          <p:cNvSpPr/>
          <p:nvPr/>
        </p:nvSpPr>
        <p:spPr>
          <a:xfrm>
            <a:off x="3388906" y="7330858"/>
            <a:ext cx="1407525" cy="2880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과태료 부과 요청</a:t>
            </a:r>
            <a:endParaRPr lang="ko-KR" altLang="en-US" sz="1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19" name="꺾인 연결선 118"/>
          <p:cNvCxnSpPr>
            <a:stCxn id="66" idx="2"/>
          </p:cNvCxnSpPr>
          <p:nvPr/>
        </p:nvCxnSpPr>
        <p:spPr>
          <a:xfrm rot="16200000" flipH="1">
            <a:off x="3943496" y="6437828"/>
            <a:ext cx="288032" cy="918775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모서리가 둥근 직사각형 119"/>
          <p:cNvSpPr/>
          <p:nvPr/>
        </p:nvSpPr>
        <p:spPr>
          <a:xfrm>
            <a:off x="3112341" y="2629540"/>
            <a:ext cx="696277" cy="21602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 고</a:t>
            </a:r>
            <a:endParaRPr lang="ko-KR" altLang="en-US" sz="11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21" name="꺾인 연결선 120"/>
          <p:cNvCxnSpPr>
            <a:stCxn id="122" idx="2"/>
          </p:cNvCxnSpPr>
          <p:nvPr/>
        </p:nvCxnSpPr>
        <p:spPr>
          <a:xfrm rot="5400000">
            <a:off x="3891685" y="3401431"/>
            <a:ext cx="1387624" cy="995970"/>
          </a:xfrm>
          <a:prstGeom prst="bentConnector3">
            <a:avLst>
              <a:gd name="adj1" fmla="val 99880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모서리가 둥근 직사각형 121"/>
          <p:cNvSpPr/>
          <p:nvPr/>
        </p:nvSpPr>
        <p:spPr>
          <a:xfrm>
            <a:off x="4481384" y="2538062"/>
            <a:ext cx="1204195" cy="66754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rIns="54000"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이의신청 가능   </a:t>
            </a:r>
            <a:r>
              <a:rPr lang="en-US" altLang="ko-KR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결과통보 후 </a:t>
            </a:r>
            <a:r>
              <a:rPr lang="en-US" altLang="ko-KR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일내</a:t>
            </a:r>
            <a:r>
              <a:rPr lang="en-US" altLang="ko-KR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조사기관은 </a:t>
            </a:r>
            <a:r>
              <a:rPr lang="en-US" altLang="ko-KR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일내</a:t>
            </a:r>
            <a:endParaRPr lang="en-US" altLang="ko-KR" sz="8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8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이의신청에 대한  결정 통지</a:t>
            </a:r>
            <a:endParaRPr lang="ko-KR" altLang="en-US" sz="8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23" name="꺾인 연결선 122"/>
          <p:cNvCxnSpPr>
            <a:endCxn id="122" idx="0"/>
          </p:cNvCxnSpPr>
          <p:nvPr/>
        </p:nvCxnSpPr>
        <p:spPr>
          <a:xfrm>
            <a:off x="4114103" y="2116126"/>
            <a:ext cx="969379" cy="421936"/>
          </a:xfrm>
          <a:prstGeom prst="bentConnector2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88134" y="1280592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위반행위 신고</a:t>
            </a:r>
            <a:r>
              <a:rPr lang="en-US" altLang="ko-KR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·</a:t>
            </a:r>
            <a:r>
              <a:rPr lang="ko-KR" altLang="en-US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접수 처리 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절차</a:t>
            </a:r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400" b="1" dirty="0" err="1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청내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400" b="1" dirty="0" err="1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신고시</a:t>
            </a:r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187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모서리가 둥근 직사각형 31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430610" y="5313041"/>
            <a:ext cx="6062180" cy="4176464"/>
          </a:xfrm>
          <a:prstGeom prst="roundRect">
            <a:avLst>
              <a:gd name="adj" fmla="val 4451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400" b="1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※ </a:t>
            </a:r>
            <a:r>
              <a:rPr lang="ko-KR" altLang="en-US" sz="1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위반행위 신고접수 </a:t>
            </a:r>
            <a:r>
              <a:rPr lang="ko-KR" altLang="en-US" sz="1400" b="1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처리부</a:t>
            </a:r>
            <a:r>
              <a:rPr lang="ko-KR" altLang="en-US" sz="1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  <a:ea typeface="한컴 솔잎 M" panose="02020603020101020101" pitchFamily="18" charset="-127"/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  <a:ea typeface="한컴 솔잎 M" panose="02020603020101020101" pitchFamily="18" charset="-127"/>
              </a:rPr>
              <a:t>양식</a:t>
            </a:r>
            <a:r>
              <a:rPr lang="en-US" altLang="ko-KR" sz="1200" dirty="0" smtClean="0">
                <a:solidFill>
                  <a:schemeClr val="tx1"/>
                </a:solidFill>
                <a:ea typeface="한컴 솔잎 M" panose="02020603020101020101" pitchFamily="18" charset="-127"/>
              </a:rPr>
              <a:t>)</a:t>
            </a:r>
            <a:endParaRPr lang="ko-KR" altLang="en-US" sz="1200" dirty="0">
              <a:solidFill>
                <a:schemeClr val="tx1"/>
              </a:solidFill>
              <a:ea typeface="한컴 솔잎 M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404664" y="1064568"/>
            <a:ext cx="6062180" cy="4104456"/>
          </a:xfrm>
          <a:prstGeom prst="roundRect">
            <a:avLst>
              <a:gd name="adj" fmla="val 4451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400" b="1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※ </a:t>
            </a:r>
            <a:r>
              <a:rPr lang="ko-KR" altLang="en-US" sz="1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위반행위 신고서 </a:t>
            </a:r>
            <a:r>
              <a:rPr lang="en-US" altLang="ko-KR" sz="1200" dirty="0" smtClean="0">
                <a:solidFill>
                  <a:schemeClr val="tx1"/>
                </a:solidFill>
                <a:ea typeface="한컴 솔잎 M" panose="02020603020101020101" pitchFamily="18" charset="-127"/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  <a:ea typeface="한컴 솔잎 M" panose="02020603020101020101" pitchFamily="18" charset="-127"/>
              </a:rPr>
              <a:t>양식</a:t>
            </a:r>
            <a:r>
              <a:rPr lang="en-US" altLang="ko-KR" sz="1200" dirty="0" smtClean="0">
                <a:solidFill>
                  <a:schemeClr val="tx1"/>
                </a:solidFill>
                <a:ea typeface="한컴 솔잎 M" panose="02020603020101020101" pitchFamily="18" charset="-127"/>
              </a:rPr>
              <a:t>)</a:t>
            </a:r>
            <a:endParaRPr lang="ko-KR" altLang="en-US" sz="1200" dirty="0">
              <a:solidFill>
                <a:schemeClr val="tx1"/>
              </a:solidFill>
              <a:ea typeface="한컴 솔잎 M" panose="020206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6" name="모서리가 둥근 직사각형 35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위반행위 신고</a:t>
            </a:r>
            <a:r>
              <a:rPr lang="en-US" altLang="ko-KR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처리 양식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14606088" descr="EMB00000d2031a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499" t="8838" r="32915" b="7787"/>
          <a:stretch>
            <a:fillRect/>
          </a:stretch>
        </p:blipFill>
        <p:spPr bwMode="auto">
          <a:xfrm>
            <a:off x="548680" y="1496616"/>
            <a:ext cx="5838052" cy="358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9" name="_x114002096" descr="EMB00000d2031a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68" t="13686" r="24860" b="19101"/>
          <a:stretch>
            <a:fillRect/>
          </a:stretch>
        </p:blipFill>
        <p:spPr bwMode="auto">
          <a:xfrm>
            <a:off x="548680" y="5745088"/>
            <a:ext cx="5838052" cy="367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061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361088" y="3974312"/>
            <a:ext cx="4303049" cy="10441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IV. </a:t>
            </a:r>
            <a:r>
              <a:rPr lang="ko-KR" altLang="en-US" sz="2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사례</a:t>
            </a:r>
            <a:endParaRPr lang="ko-KR" altLang="en-US" sz="2400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88" name="직각 삼각형 187"/>
          <p:cNvSpPr/>
          <p:nvPr/>
        </p:nvSpPr>
        <p:spPr>
          <a:xfrm rot="13505666" flipV="1">
            <a:off x="4430660" y="3835748"/>
            <a:ext cx="275288" cy="277129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각 삼각형 190"/>
          <p:cNvSpPr/>
          <p:nvPr/>
        </p:nvSpPr>
        <p:spPr>
          <a:xfrm rot="13505666" flipV="1">
            <a:off x="4821279" y="3835749"/>
            <a:ext cx="275288" cy="277129"/>
          </a:xfrm>
          <a:prstGeom prst="rtTriangl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각 삼각형 191"/>
          <p:cNvSpPr/>
          <p:nvPr/>
        </p:nvSpPr>
        <p:spPr>
          <a:xfrm rot="13505666" flipV="1">
            <a:off x="5214858" y="3835748"/>
            <a:ext cx="275288" cy="277129"/>
          </a:xfrm>
          <a:prstGeom prst="rtTriangle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6255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/>
          <p:cNvGrpSpPr/>
          <p:nvPr/>
        </p:nvGrpSpPr>
        <p:grpSpPr>
          <a:xfrm>
            <a:off x="332656" y="1568624"/>
            <a:ext cx="785393" cy="785393"/>
            <a:chOff x="-2773933" y="1895364"/>
            <a:chExt cx="1028602" cy="1028602"/>
          </a:xfrm>
        </p:grpSpPr>
        <p:sp>
          <p:nvSpPr>
            <p:cNvPr id="3" name="타원 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법령 적용 일반사항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" name="모서리가 둥근 사각형 설명선 1"/>
          <p:cNvSpPr/>
          <p:nvPr/>
        </p:nvSpPr>
        <p:spPr>
          <a:xfrm>
            <a:off x="1412776" y="920979"/>
            <a:ext cx="4089915" cy="830241"/>
          </a:xfrm>
          <a:prstGeom prst="wedgeRoundRectCallout">
            <a:avLst>
              <a:gd name="adj1" fmla="val 55123"/>
              <a:gd name="adj2" fmla="val -34786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5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1. </a:t>
            </a:r>
            <a:r>
              <a:rPr lang="ko-KR" altLang="en-US" sz="15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</a:t>
            </a:r>
            <a:r>
              <a:rPr lang="ko-KR" altLang="en-US" sz="15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수수가 허용되는 선물 등 가액한도 기준과 </a:t>
            </a:r>
            <a:r>
              <a:rPr lang="ko-KR" altLang="en-US" sz="15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5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공무원 행동강령 등 다른 법령상 </a:t>
            </a:r>
            <a:endParaRPr lang="en-US" altLang="ko-KR" sz="15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기준이 </a:t>
            </a:r>
            <a:r>
              <a:rPr lang="ko-KR" altLang="en-US" sz="15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다를 경우 어떤 것을 따라야 하나요</a:t>
            </a:r>
            <a:r>
              <a:rPr lang="en-US" altLang="ko-KR" sz="15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5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4" name="모서리가 둥근 사각형 설명선 43"/>
          <p:cNvSpPr/>
          <p:nvPr/>
        </p:nvSpPr>
        <p:spPr>
          <a:xfrm>
            <a:off x="1196752" y="2184401"/>
            <a:ext cx="5120921" cy="1466169"/>
          </a:xfrm>
          <a:prstGeom prst="wedgeRoundRectCallout">
            <a:avLst>
              <a:gd name="adj1" fmla="val -53814"/>
              <a:gd name="adj2" fmla="val -35693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청탁금지법이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기존의 다른 법령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 행동강령 등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을 배척하는 것은 아니므로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행위자는 청탁금지법은 물론 자신을 </a:t>
            </a:r>
            <a:endParaRPr lang="en-US" altLang="ko-KR" sz="15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수범자로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하는 다른 법령의 규율내용도 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준수하여야 합니다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  <a:p>
            <a:pPr fontAlgn="base"/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※ </a:t>
            </a:r>
            <a:r>
              <a:rPr lang="ko-KR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예시</a:t>
            </a:r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: </a:t>
            </a:r>
            <a:r>
              <a:rPr lang="ko-KR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경조사비의 경우 청탁금지법은 </a:t>
            </a:r>
            <a:r>
              <a:rPr lang="en-US" altLang="ko-KR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 </a:t>
            </a:r>
            <a:endParaRPr lang="en-US" altLang="ko-KR" sz="15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  </a:t>
            </a:r>
            <a:r>
              <a:rPr lang="ko-KR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행동강령은 </a:t>
            </a:r>
            <a:r>
              <a:rPr lang="en-US" altLang="ko-KR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만원의 가액 제한이 있다면 최소가액인 </a:t>
            </a:r>
            <a:endParaRPr lang="en-US" altLang="ko-KR" sz="15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  5</a:t>
            </a:r>
            <a:r>
              <a:rPr lang="ko-KR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적용해야 함</a:t>
            </a:r>
            <a:r>
              <a:rPr lang="en-US" altLang="ko-KR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500" dirty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4744" y="1776785"/>
            <a:ext cx="17281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1" dirty="0" smtClean="0"/>
              <a:t>청탁방지담당관</a:t>
            </a:r>
            <a:endParaRPr lang="ko-KR" altLang="en-US" sz="1500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5517232" y="173254"/>
            <a:ext cx="913740" cy="963322"/>
            <a:chOff x="-1517188" y="2599100"/>
            <a:chExt cx="913740" cy="963322"/>
          </a:xfrm>
        </p:grpSpPr>
        <p:sp>
          <p:nvSpPr>
            <p:cNvPr id="13" name="타원 12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7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4069258" y="538105"/>
            <a:ext cx="16639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1" dirty="0" err="1" smtClean="0"/>
              <a:t>방사청궁금해요</a:t>
            </a:r>
            <a:endParaRPr lang="ko-KR" altLang="en-US" sz="1500" b="1" dirty="0"/>
          </a:p>
        </p:txBody>
      </p:sp>
      <p:grpSp>
        <p:nvGrpSpPr>
          <p:cNvPr id="20" name="그룹 19"/>
          <p:cNvGrpSpPr/>
          <p:nvPr/>
        </p:nvGrpSpPr>
        <p:grpSpPr>
          <a:xfrm>
            <a:off x="332656" y="4720153"/>
            <a:ext cx="785393" cy="785393"/>
            <a:chOff x="-2773933" y="1895364"/>
            <a:chExt cx="1028602" cy="1028602"/>
          </a:xfrm>
        </p:grpSpPr>
        <p:sp>
          <p:nvSpPr>
            <p:cNvPr id="21" name="타원 20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2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모서리가 둥근 사각형 설명선 22"/>
          <p:cNvSpPr/>
          <p:nvPr/>
        </p:nvSpPr>
        <p:spPr>
          <a:xfrm>
            <a:off x="1988840" y="4304928"/>
            <a:ext cx="3513850" cy="612068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2. </a:t>
            </a:r>
            <a:r>
              <a:rPr lang="ko-KR" altLang="en-US" sz="15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기품원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기간제계약직도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청탁금지법에 </a:t>
            </a:r>
            <a:endParaRPr lang="en-US" altLang="ko-KR" sz="15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되나요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5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4" name="모서리가 둥근 사각형 설명선 23"/>
          <p:cNvSpPr/>
          <p:nvPr/>
        </p:nvSpPr>
        <p:spPr>
          <a:xfrm>
            <a:off x="1124743" y="5368225"/>
            <a:ext cx="5112570" cy="1489486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5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기품원의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경우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기간제 직원도 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기품원과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직접 근로계약을 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체결</a:t>
            </a:r>
            <a:endParaRPr lang="en-US" altLang="ko-KR" sz="15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하므로 법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 제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호 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나목에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따라 공직유관단체 및 기관장과 그 임직원에 해당됩니다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또한 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국방기술품질원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행동강령 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적용대상은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임직원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파견근로자 및 용역근로자를 포함하고 있습니다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.)</a:t>
            </a:r>
          </a:p>
          <a:p>
            <a:pPr fontAlgn="base"/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단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방위사업청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정부부처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경우 계약근로자는 국가공무원법에 따른 공무원이 아니므로 적용대상에 해당하지 않습니다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ko-KR" altLang="en-US" sz="15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4744" y="4956229"/>
            <a:ext cx="17281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1" dirty="0" smtClean="0"/>
              <a:t>청탁방지담당관</a:t>
            </a:r>
            <a:endParaRPr lang="ko-KR" altLang="en-US" sz="1500" b="1" dirty="0"/>
          </a:p>
        </p:txBody>
      </p:sp>
      <p:sp>
        <p:nvSpPr>
          <p:cNvPr id="27" name="타원 26"/>
          <p:cNvSpPr/>
          <p:nvPr/>
        </p:nvSpPr>
        <p:spPr>
          <a:xfrm>
            <a:off x="5574699" y="3703647"/>
            <a:ext cx="769748" cy="7696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4077072" y="3919201"/>
            <a:ext cx="16639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1" dirty="0" err="1" smtClean="0"/>
              <a:t>기품원궁금해요</a:t>
            </a:r>
            <a:endParaRPr lang="ko-KR" altLang="en-US" sz="1500" b="1" dirty="0"/>
          </a:p>
        </p:txBody>
      </p:sp>
      <p:pic>
        <p:nvPicPr>
          <p:cNvPr id="1028" name="Picture 4" descr="C:\Users\user\Desktop\기품원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2764" y="3656856"/>
            <a:ext cx="813618" cy="81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그룹 25"/>
          <p:cNvGrpSpPr/>
          <p:nvPr/>
        </p:nvGrpSpPr>
        <p:grpSpPr>
          <a:xfrm>
            <a:off x="332656" y="8121352"/>
            <a:ext cx="785393" cy="785393"/>
            <a:chOff x="-2773933" y="1895364"/>
            <a:chExt cx="1028602" cy="1028602"/>
          </a:xfrm>
        </p:grpSpPr>
        <p:sp>
          <p:nvSpPr>
            <p:cNvPr id="28" name="타원 27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0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모서리가 둥근 사각형 설명선 30"/>
          <p:cNvSpPr/>
          <p:nvPr/>
        </p:nvSpPr>
        <p:spPr>
          <a:xfrm>
            <a:off x="908719" y="7495643"/>
            <a:ext cx="4665979" cy="631568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3. 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한국산업은행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한국수출입은행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국민연금공단 등이 출연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투자한 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회사는 공공기관에 해당하나요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ko-KR" altLang="en-US" sz="15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2" name="모서리가 둥근 사각형 설명선 31"/>
          <p:cNvSpPr/>
          <p:nvPr/>
        </p:nvSpPr>
        <p:spPr>
          <a:xfrm>
            <a:off x="1124744" y="8775283"/>
            <a:ext cx="4813354" cy="792088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5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인사혁신처에서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지정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고시한 공직유관단체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및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기획재정부장관이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지정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고시한 공공기관에 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회사가 포함되지 않는 경우 공공기관이 아닙니다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5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24744" y="8329513"/>
            <a:ext cx="17281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1" dirty="0" smtClean="0"/>
              <a:t>청탁방지담당관</a:t>
            </a:r>
            <a:endParaRPr lang="ko-KR" altLang="en-US" sz="1500" b="1" dirty="0"/>
          </a:p>
        </p:txBody>
      </p:sp>
      <p:sp>
        <p:nvSpPr>
          <p:cNvPr id="34" name="타원 33"/>
          <p:cNvSpPr/>
          <p:nvPr/>
        </p:nvSpPr>
        <p:spPr>
          <a:xfrm>
            <a:off x="5574699" y="6897216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4285282" y="7150115"/>
            <a:ext cx="15199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b="1" dirty="0" err="1" smtClean="0"/>
              <a:t>업</a:t>
            </a:r>
            <a:r>
              <a:rPr lang="ko-KR" altLang="en-US" sz="1500" b="1" dirty="0" err="1"/>
              <a:t>체</a:t>
            </a:r>
            <a:r>
              <a:rPr lang="ko-KR" altLang="en-US" sz="1500" b="1" dirty="0" err="1" smtClean="0"/>
              <a:t>궁금해요</a:t>
            </a:r>
            <a:endParaRPr lang="ko-KR" altLang="en-US" sz="1500" b="1" dirty="0"/>
          </a:p>
        </p:txBody>
      </p:sp>
      <p:pic>
        <p:nvPicPr>
          <p:cNvPr id="36" name="Picture 2" descr="C:\Users\user\Desktop\company1.png"/>
          <p:cNvPicPr>
            <a:picLocks noChangeAspect="1" noChangeArrowheads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5" y="6975084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573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4032448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[‘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법령을 위반한 청탁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’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의미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32656" y="3008784"/>
            <a:ext cx="785393" cy="785393"/>
            <a:chOff x="-2773933" y="1895364"/>
            <a:chExt cx="1028602" cy="1028602"/>
          </a:xfrm>
        </p:grpSpPr>
        <p:sp>
          <p:nvSpPr>
            <p:cNvPr id="8" name="타원 7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모서리가 둥근 사각형 설명선 9"/>
          <p:cNvSpPr/>
          <p:nvPr/>
        </p:nvSpPr>
        <p:spPr>
          <a:xfrm>
            <a:off x="980729" y="1230947"/>
            <a:ext cx="4593970" cy="1806060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법령을 위반하여’ 행위를 하도록 요청한 경우에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청탁이 성립하는 것이라면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공직자등에게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어떠한 행위를 부탁하면서 ‘법이 허용하는 한도 내에서’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법의 테두리 안에서’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재량이 허용하는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한도에서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’ 또는 ‘법대로’하여 달라고 하는 경우에는 부정청탁에 해당하지 않는 것인지요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1124744" y="3662715"/>
            <a:ext cx="5112568" cy="1944216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형식상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재량의 범위 내에서 처리해 줄 것을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부탁했다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하더라도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실질적으로는 ‘법령을 위반해서라도’ 또는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‘법령에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따라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부여받은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권한을 벗어나서라도’ 처리해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달라는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의미의 청탁이었고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이에 대해 청탁을 하는 자와 직무를 수행하는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간에 내심의 의사가 합치하여 법령을 위반한 직무수행이 이루어졌다면 이는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해당할 수 있습니다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24744" y="321694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14" name="타원 13"/>
          <p:cNvSpPr/>
          <p:nvPr/>
        </p:nvSpPr>
        <p:spPr>
          <a:xfrm>
            <a:off x="5574699" y="632520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149080" y="848074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smtClean="0"/>
              <a:t>업</a:t>
            </a:r>
            <a:r>
              <a:rPr lang="ko-KR" altLang="en-US" sz="1600" b="1"/>
              <a:t>체</a:t>
            </a:r>
            <a:r>
              <a:rPr lang="ko-KR" altLang="en-US" sz="1600" b="1" smtClean="0"/>
              <a:t>궁금해요</a:t>
            </a:r>
            <a:endParaRPr lang="ko-KR" altLang="en-US" sz="1600" b="1" dirty="0"/>
          </a:p>
        </p:txBody>
      </p:sp>
      <p:pic>
        <p:nvPicPr>
          <p:cNvPr id="2050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5" y="710388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그룹 14"/>
          <p:cNvGrpSpPr/>
          <p:nvPr/>
        </p:nvGrpSpPr>
        <p:grpSpPr>
          <a:xfrm>
            <a:off x="332656" y="7263115"/>
            <a:ext cx="785393" cy="785393"/>
            <a:chOff x="-2773933" y="1895364"/>
            <a:chExt cx="1028602" cy="1028602"/>
          </a:xfrm>
        </p:grpSpPr>
        <p:sp>
          <p:nvSpPr>
            <p:cNvPr id="17" name="타원 16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8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모서리가 둥근 사각형 설명선 18"/>
          <p:cNvSpPr/>
          <p:nvPr/>
        </p:nvSpPr>
        <p:spPr>
          <a:xfrm>
            <a:off x="1412776" y="6537176"/>
            <a:ext cx="4089915" cy="797947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국회의원에게 조세감면 관련 법률의 제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b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개정에 힘써줄 것을 요청한다면 문제가 되나요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0" name="모서리가 둥근 사각형 설명선 19"/>
          <p:cNvSpPr/>
          <p:nvPr/>
        </p:nvSpPr>
        <p:spPr>
          <a:xfrm>
            <a:off x="1196752" y="7983195"/>
            <a:ext cx="4741346" cy="1080120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문제되지 않습니다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국회의원도 청탁금지법 적용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대상에 해당되나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선출직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공무원등이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공익적인 목적으로 법령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기준의 제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개정 등에 관하여 제안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건의하는 행위는 부정청탁의 예외사유에 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24744" y="747127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22" name="그룹 21"/>
          <p:cNvGrpSpPr/>
          <p:nvPr/>
        </p:nvGrpSpPr>
        <p:grpSpPr>
          <a:xfrm>
            <a:off x="5517232" y="5745088"/>
            <a:ext cx="913740" cy="963322"/>
            <a:chOff x="-1517188" y="2599100"/>
            <a:chExt cx="913740" cy="963322"/>
          </a:xfrm>
        </p:grpSpPr>
        <p:sp>
          <p:nvSpPr>
            <p:cNvPr id="23" name="타원 22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4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4005064" y="6154302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7855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7IKs66GAMyjsnbjsgqzrtoDsoJXssq3tg4E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" y="6825207"/>
            <a:ext cx="6426473" cy="290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6577836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인사청탁 사례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32656" y="3152800"/>
            <a:ext cx="785393" cy="785393"/>
            <a:chOff x="-2773933" y="1895364"/>
            <a:chExt cx="1028602" cy="1028602"/>
          </a:xfrm>
        </p:grpSpPr>
        <p:sp>
          <p:nvSpPr>
            <p:cNvPr id="8" name="타원 7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모서리가 둥근 사각형 설명선 9"/>
          <p:cNvSpPr/>
          <p:nvPr/>
        </p:nvSpPr>
        <p:spPr>
          <a:xfrm>
            <a:off x="836712" y="1064567"/>
            <a:ext cx="4737987" cy="2060710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6.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국장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자녀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국과연에서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실시하는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변호사 자격소지자 제한경쟁 채용시험에 응시하였습니다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국장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자녀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몰래 면접위원인 인사과장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면접시험 점수를 높게 주어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합격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시켜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달라는 청탁을 하였고 면접위원으로 참석한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인사과장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면접시험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점수를 높게 주어 자녀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합격한 경우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 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어떠한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받나요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1124743" y="3806731"/>
            <a:ext cx="5306229" cy="2730445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공직자등의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인사에 개입하거나 영향을 미치도록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하는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행위는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부정청탁에 해당할 수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있습니다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B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(A)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를 위하여 부정</a:t>
            </a:r>
            <a:r>
              <a:rPr lang="ko-KR" altLang="en-US" sz="1600" spc="-11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청탁을 하였고 높은 </a:t>
            </a:r>
            <a:r>
              <a:rPr lang="ko-KR" altLang="en-US" sz="1600" spc="-11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청렴성이 요구되는 </a:t>
            </a:r>
            <a:r>
              <a:rPr lang="ko-KR" altLang="en-US" sz="1600" spc="-11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 등에 </a:t>
            </a:r>
            <a:r>
              <a:rPr lang="ko-KR" altLang="en-US" sz="1600" spc="-11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해당하므로 </a:t>
            </a:r>
            <a:r>
              <a:rPr lang="en-US" altLang="ko-KR" sz="1600" spc="-11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spc="-11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</a:t>
            </a:r>
            <a:r>
              <a:rPr lang="ko-KR" altLang="en-US" sz="1600" spc="-11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이하 과태료 </a:t>
            </a:r>
            <a:r>
              <a:rPr lang="ko-KR" altLang="en-US" sz="1600" spc="-11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부과대상이며 징계대상에도 해당합니다</a:t>
            </a:r>
            <a:r>
              <a:rPr lang="en-US" altLang="ko-KR" sz="1600" spc="-11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spc="-11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 또는 제</a:t>
            </a:r>
            <a:r>
              <a:rPr lang="en-US" altLang="ko-KR" sz="16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자를 통하여 부정청탁을 한 사실이 </a:t>
            </a:r>
            <a:r>
              <a:rPr lang="ko-KR" altLang="en-US" sz="16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없으므로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제재대상이 아닙니다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국장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부정청탁에 따라 면접점수를 높게 주어 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국장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자녀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를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채용하여 부정청탁에 따라 직무를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수행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하였으므로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형사처벌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(2</a:t>
            </a:r>
            <a:r>
              <a:rPr lang="ko-KR" altLang="en-US" sz="16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년이하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징역 또는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이하 벌금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대상이며 징계대상에도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24744" y="3360961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3" name="그룹 12"/>
          <p:cNvGrpSpPr/>
          <p:nvPr/>
        </p:nvGrpSpPr>
        <p:grpSpPr>
          <a:xfrm>
            <a:off x="5517232" y="272480"/>
            <a:ext cx="913740" cy="963322"/>
            <a:chOff x="-1517188" y="2599100"/>
            <a:chExt cx="913740" cy="963322"/>
          </a:xfrm>
        </p:grpSpPr>
        <p:sp>
          <p:nvSpPr>
            <p:cNvPr id="14" name="타원 13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5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4005064" y="681694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227890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332656" y="272480"/>
            <a:ext cx="432048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계약 관련 부정청탁 사례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5" name="모서리가 둥근 사각형 설명선 44"/>
          <p:cNvSpPr/>
          <p:nvPr/>
        </p:nvSpPr>
        <p:spPr>
          <a:xfrm>
            <a:off x="1124743" y="4742834"/>
            <a:ext cx="4824538" cy="3594542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계약 당사자 선정에 관한 직무는 청탁금지법상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 직무에 해당되며 법령에 위반하여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공사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및 금액을 분할하여 특정인을 수의계약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당사자로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선정하는 행위는 부정청탁에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연구원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건설업자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를 위해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부정청탁을 하였고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해당되므로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천만원이하의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과태료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부과대상이며 징계대상입니다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건설업자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자인 연구원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를 이용해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청탁하였으므로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천만원이하의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과태료 부과대상이며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계약담당직원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연구원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부정청탁에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따라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건설업자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를 계약 당사자로 선정하였으므로 형사처벌 대상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(2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년이하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징역 또는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이하 벌금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이며 징계대상입니다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332656" y="4088904"/>
            <a:ext cx="785393" cy="785393"/>
            <a:chOff x="-2773933" y="1895364"/>
            <a:chExt cx="1028602" cy="1028602"/>
          </a:xfrm>
        </p:grpSpPr>
        <p:sp>
          <p:nvSpPr>
            <p:cNvPr id="47" name="타원 46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8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모서리가 둥근 사각형 설명선 48"/>
          <p:cNvSpPr/>
          <p:nvPr/>
        </p:nvSpPr>
        <p:spPr>
          <a:xfrm>
            <a:off x="1124744" y="1956884"/>
            <a:ext cx="4305940" cy="1699972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1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7. </a:t>
            </a:r>
            <a:r>
              <a:rPr lang="ko-KR" altLang="en-US" sz="1600" spc="-11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국과연</a:t>
            </a:r>
            <a:r>
              <a:rPr lang="ko-KR" altLang="en-US" sz="1600" spc="-11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연구원 </a:t>
            </a:r>
            <a:r>
              <a:rPr lang="en-US" altLang="ko-KR" sz="1600" spc="-11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1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건설업을 하는 친구 </a:t>
            </a:r>
            <a:r>
              <a:rPr lang="en-US" altLang="ko-KR" sz="1600" spc="-11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11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청탁을 받고 공사계약담당인 직원 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공사금액을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이하로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쪼개는 방법으로 수의계약이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가능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하도록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해서 친구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계약당사자로 선정되게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청탁하여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친구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계약당사자로 선정된 경우의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처벌은 무엇인가요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24744" y="429706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51" name="타원 50"/>
          <p:cNvSpPr/>
          <p:nvPr/>
        </p:nvSpPr>
        <p:spPr>
          <a:xfrm>
            <a:off x="5574699" y="1352600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005064" y="1568154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53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1374964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98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3"/>
          <p:cNvGrpSpPr/>
          <p:nvPr/>
        </p:nvGrpSpPr>
        <p:grpSpPr>
          <a:xfrm>
            <a:off x="332656" y="2000671"/>
            <a:ext cx="785393" cy="785393"/>
            <a:chOff x="-2773933" y="1895364"/>
            <a:chExt cx="1028602" cy="1028602"/>
          </a:xfrm>
        </p:grpSpPr>
        <p:sp>
          <p:nvSpPr>
            <p:cNvPr id="3" name="타원 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동일한 </a:t>
            </a:r>
            <a:r>
              <a:rPr lang="ko-KR" altLang="en-US" b="1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청탁에 대한 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조치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" name="모서리가 둥근 사각형 설명선 1"/>
          <p:cNvSpPr/>
          <p:nvPr/>
        </p:nvSpPr>
        <p:spPr>
          <a:xfrm>
            <a:off x="1412776" y="1202724"/>
            <a:ext cx="4089915" cy="941963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8.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업체로부터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검사 생략을 요구하는 청탁을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받았는데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거절을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했습니다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얼마 후 또 다시 청탁을 하는데 어떻게 해야 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4" name="모서리가 둥근 사각형 설명선 43"/>
          <p:cNvSpPr/>
          <p:nvPr/>
        </p:nvSpPr>
        <p:spPr>
          <a:xfrm>
            <a:off x="1124744" y="2654602"/>
            <a:ext cx="4849775" cy="2010366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차로 부정청탁을 받았을 때는 거절만 해도 면책이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되나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이상 부정청탁을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받을 경우에는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반드시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서면으로 신고를 하여야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  <a:p>
            <a:pPr fontAlgn="base"/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기품원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내부망의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국민신문고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-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청탁등록신고 또는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기품원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외부 홈페이지의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신문고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-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부패신고에 신고하면 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감사관실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감사원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수사기관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권익위등에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신고하여도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4744" y="2208832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13" name="타원 12"/>
          <p:cNvSpPr/>
          <p:nvPr/>
        </p:nvSpPr>
        <p:spPr>
          <a:xfrm>
            <a:off x="5574699" y="532288"/>
            <a:ext cx="769748" cy="7696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005064" y="747842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기품원궁금해요</a:t>
            </a:r>
            <a:endParaRPr lang="ko-KR" altLang="en-US" sz="1600" b="1" dirty="0"/>
          </a:p>
        </p:txBody>
      </p:sp>
      <p:pic>
        <p:nvPicPr>
          <p:cNvPr id="26" name="Picture 4" descr="C:\Users\user\Desktop\기품원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7710" y="488503"/>
            <a:ext cx="813618" cy="81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모서리가 둥근 직사각형 13"/>
          <p:cNvSpPr/>
          <p:nvPr/>
        </p:nvSpPr>
        <p:spPr>
          <a:xfrm>
            <a:off x="332656" y="5197859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내용 공개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55020" y="7251397"/>
            <a:ext cx="785393" cy="785393"/>
            <a:chOff x="-2773933" y="1895364"/>
            <a:chExt cx="1028602" cy="1028602"/>
          </a:xfrm>
        </p:grpSpPr>
        <p:sp>
          <p:nvSpPr>
            <p:cNvPr id="16" name="타원 15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8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모서리가 둥근 사각형 설명선 18"/>
          <p:cNvSpPr/>
          <p:nvPr/>
        </p:nvSpPr>
        <p:spPr>
          <a:xfrm>
            <a:off x="1435140" y="6033120"/>
            <a:ext cx="4089915" cy="1224136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9.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공공기관의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장이 해당 공공기관의 인터넷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홈페이지에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내용과 조치사항을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공개할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 개인의 명예나 사생활의 비밀을 침해하는 것은 아닌가요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0" name="모서리가 둥근 사각형 설명선 19"/>
          <p:cNvSpPr/>
          <p:nvPr/>
        </p:nvSpPr>
        <p:spPr>
          <a:xfrm>
            <a:off x="1147108" y="7905328"/>
            <a:ext cx="4082092" cy="1296144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인적사항은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공개되지 않는 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소속기관장이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구체적인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사정에 따라 공개여부를 결정할 수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점 등에 비추어 볼 때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개인의 명예나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사생활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비밀침해에 해당하지 않습니다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7108" y="7459558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22" name="그룹 21"/>
          <p:cNvGrpSpPr/>
          <p:nvPr/>
        </p:nvGrpSpPr>
        <p:grpSpPr>
          <a:xfrm>
            <a:off x="5539596" y="5185121"/>
            <a:ext cx="913740" cy="963322"/>
            <a:chOff x="-1517188" y="2599100"/>
            <a:chExt cx="913740" cy="963322"/>
          </a:xfrm>
        </p:grpSpPr>
        <p:sp>
          <p:nvSpPr>
            <p:cNvPr id="23" name="타원 22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4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4027428" y="5644387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121817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361088" y="3974312"/>
            <a:ext cx="4303049" cy="10441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V. </a:t>
            </a:r>
            <a:r>
              <a:rPr lang="ko-KR" altLang="en-US" sz="2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금품수수 사례</a:t>
            </a:r>
            <a:endParaRPr lang="ko-KR" altLang="en-US" sz="2400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88" name="직각 삼각형 187"/>
          <p:cNvSpPr/>
          <p:nvPr/>
        </p:nvSpPr>
        <p:spPr>
          <a:xfrm rot="13505666" flipV="1">
            <a:off x="4430660" y="3835748"/>
            <a:ext cx="275288" cy="277129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각 삼각형 190"/>
          <p:cNvSpPr/>
          <p:nvPr/>
        </p:nvSpPr>
        <p:spPr>
          <a:xfrm rot="13505666" flipV="1">
            <a:off x="4821279" y="3835749"/>
            <a:ext cx="275288" cy="277129"/>
          </a:xfrm>
          <a:prstGeom prst="rtTriangl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각 삼각형 191"/>
          <p:cNvSpPr/>
          <p:nvPr/>
        </p:nvSpPr>
        <p:spPr>
          <a:xfrm rot="13505666" flipV="1">
            <a:off x="5214858" y="3835748"/>
            <a:ext cx="275288" cy="277129"/>
          </a:xfrm>
          <a:prstGeom prst="rtTriangle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511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449656" y="416496"/>
            <a:ext cx="945702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목 차</a:t>
            </a:r>
            <a:endParaRPr lang="ko-KR" altLang="en-US" sz="2400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88" name="직각 삼각형 187"/>
          <p:cNvSpPr/>
          <p:nvPr/>
        </p:nvSpPr>
        <p:spPr>
          <a:xfrm rot="13505666" flipV="1">
            <a:off x="4761691" y="-21024"/>
            <a:ext cx="385504" cy="395226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각 삼각형 190"/>
          <p:cNvSpPr/>
          <p:nvPr/>
        </p:nvSpPr>
        <p:spPr>
          <a:xfrm rot="13505666" flipV="1">
            <a:off x="5307049" y="-21024"/>
            <a:ext cx="385504" cy="395226"/>
          </a:xfrm>
          <a:prstGeom prst="rtTriangl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각 삼각형 191"/>
          <p:cNvSpPr/>
          <p:nvPr/>
        </p:nvSpPr>
        <p:spPr>
          <a:xfrm rot="13505666" flipV="1">
            <a:off x="5852407" y="-21024"/>
            <a:ext cx="385504" cy="395226"/>
          </a:xfrm>
          <a:prstGeom prst="rtTriangle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49655" y="1136576"/>
            <a:ext cx="5871539" cy="8352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ko-KR"/>
            </a:defPPr>
            <a:lvl1pPr algn="ctr">
              <a:defRPr sz="2400" b="1">
                <a:latin typeface="한컴 솔잎 M" panose="02020603020101020101" pitchFamily="18" charset="-127"/>
                <a:ea typeface="한컴 솔잎 M" panose="02020603020101020101" pitchFamily="18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514350" indent="-514350" algn="l">
              <a:lnSpc>
                <a:spcPct val="300000"/>
              </a:lnSpc>
              <a:buFont typeface="+mj-lt"/>
              <a:buAutoNum type="romanUcPeriod"/>
            </a:pPr>
            <a:endParaRPr lang="en-US" altLang="ko-KR" sz="2000" b="0" dirty="0" smtClean="0">
              <a:solidFill>
                <a:schemeClr val="tx1"/>
              </a:solidFill>
            </a:endParaRPr>
          </a:p>
          <a:p>
            <a:pPr marL="514350" indent="-514350" algn="l">
              <a:lnSpc>
                <a:spcPct val="300000"/>
              </a:lnSpc>
              <a:buFont typeface="+mj-lt"/>
              <a:buAutoNum type="romanUcPeriod"/>
            </a:pPr>
            <a:r>
              <a:rPr lang="ko-KR" altLang="en-US" sz="2000" b="0" dirty="0" smtClean="0">
                <a:solidFill>
                  <a:schemeClr val="tx1"/>
                </a:solidFill>
              </a:rPr>
              <a:t>청탁금지법이란</a:t>
            </a:r>
            <a:r>
              <a:rPr lang="en-US" altLang="ko-KR" sz="2000" b="0" dirty="0" smtClean="0">
                <a:solidFill>
                  <a:schemeClr val="tx1"/>
                </a:solidFill>
              </a:rPr>
              <a:t>? ………………………………………… 1</a:t>
            </a:r>
            <a:endParaRPr lang="en-US" altLang="ko-KR" sz="2000" b="0" dirty="0">
              <a:solidFill>
                <a:schemeClr val="tx1"/>
              </a:solidFill>
            </a:endParaRPr>
          </a:p>
          <a:p>
            <a:pPr marL="514350" indent="-514350" algn="l">
              <a:lnSpc>
                <a:spcPct val="300000"/>
              </a:lnSpc>
              <a:buFont typeface="+mj-lt"/>
              <a:buAutoNum type="romanUcPeriod"/>
            </a:pPr>
            <a:r>
              <a:rPr lang="ko-KR" altLang="en-US" sz="2000" b="0" dirty="0">
                <a:solidFill>
                  <a:schemeClr val="tx1"/>
                </a:solidFill>
              </a:rPr>
              <a:t>부정청탁</a:t>
            </a:r>
            <a:r>
              <a:rPr lang="en-US" altLang="ko-KR" sz="2000" b="0" dirty="0">
                <a:solidFill>
                  <a:schemeClr val="tx1"/>
                </a:solidFill>
              </a:rPr>
              <a:t>/</a:t>
            </a:r>
            <a:r>
              <a:rPr lang="ko-KR" altLang="en-US" sz="2000" b="0" dirty="0">
                <a:solidFill>
                  <a:schemeClr val="tx1"/>
                </a:solidFill>
              </a:rPr>
              <a:t>금품수수 </a:t>
            </a:r>
            <a:r>
              <a:rPr lang="ko-KR" altLang="en-US" sz="2000" b="0" dirty="0" smtClean="0">
                <a:solidFill>
                  <a:schemeClr val="tx1"/>
                </a:solidFill>
              </a:rPr>
              <a:t>자가진단 </a:t>
            </a:r>
            <a:r>
              <a:rPr lang="en-US" altLang="ko-KR" sz="2000" b="0" spc="-70" dirty="0" smtClean="0">
                <a:solidFill>
                  <a:schemeClr val="tx1"/>
                </a:solidFill>
              </a:rPr>
              <a:t>………………………… 4</a:t>
            </a:r>
            <a:endParaRPr lang="en-US" altLang="ko-KR" sz="2000" b="0" spc="-70" dirty="0">
              <a:solidFill>
                <a:schemeClr val="tx1"/>
              </a:solidFill>
            </a:endParaRPr>
          </a:p>
          <a:p>
            <a:pPr marL="514350" indent="-514350" algn="l">
              <a:lnSpc>
                <a:spcPct val="300000"/>
              </a:lnSpc>
              <a:buFont typeface="+mj-lt"/>
              <a:buAutoNum type="romanUcPeriod"/>
            </a:pPr>
            <a:r>
              <a:rPr lang="ko-KR" altLang="en-US" sz="2000" b="0" dirty="0">
                <a:solidFill>
                  <a:schemeClr val="tx1"/>
                </a:solidFill>
              </a:rPr>
              <a:t>부정청탁</a:t>
            </a:r>
            <a:r>
              <a:rPr lang="en-US" altLang="ko-KR" sz="2000" b="0" dirty="0">
                <a:solidFill>
                  <a:schemeClr val="tx1"/>
                </a:solidFill>
              </a:rPr>
              <a:t>/</a:t>
            </a:r>
            <a:r>
              <a:rPr lang="ko-KR" altLang="en-US" sz="2000" b="0" dirty="0">
                <a:solidFill>
                  <a:schemeClr val="tx1"/>
                </a:solidFill>
              </a:rPr>
              <a:t>금품수수 </a:t>
            </a:r>
            <a:r>
              <a:rPr lang="ko-KR" altLang="en-US" sz="2000" b="0" dirty="0" smtClean="0">
                <a:solidFill>
                  <a:schemeClr val="tx1"/>
                </a:solidFill>
              </a:rPr>
              <a:t>대응방법 </a:t>
            </a:r>
            <a:r>
              <a:rPr lang="en-US" altLang="ko-KR" sz="2000" b="0" dirty="0" smtClean="0">
                <a:solidFill>
                  <a:schemeClr val="tx1"/>
                </a:solidFill>
              </a:rPr>
              <a:t>……………………… </a:t>
            </a:r>
            <a:r>
              <a:rPr lang="en-US" altLang="ko-KR" sz="2000" b="0" spc="100" dirty="0" smtClean="0">
                <a:solidFill>
                  <a:schemeClr val="tx1"/>
                </a:solidFill>
              </a:rPr>
              <a:t>11</a:t>
            </a:r>
          </a:p>
          <a:p>
            <a:pPr marL="514350" indent="-514350" algn="l">
              <a:lnSpc>
                <a:spcPct val="300000"/>
              </a:lnSpc>
              <a:buFont typeface="+mj-lt"/>
              <a:buAutoNum type="romanUcPeriod"/>
            </a:pPr>
            <a:r>
              <a:rPr lang="ko-KR" altLang="en-US" sz="2000" b="0" dirty="0" smtClean="0">
                <a:solidFill>
                  <a:schemeClr val="tx1"/>
                </a:solidFill>
              </a:rPr>
              <a:t>부정청탁 사례 </a:t>
            </a:r>
            <a:r>
              <a:rPr lang="en-US" altLang="ko-KR" sz="2000" b="0" dirty="0" smtClean="0">
                <a:solidFill>
                  <a:schemeClr val="tx1"/>
                </a:solidFill>
              </a:rPr>
              <a:t>…………………………………………… 20</a:t>
            </a:r>
          </a:p>
          <a:p>
            <a:pPr marL="514350" indent="-514350" algn="l">
              <a:lnSpc>
                <a:spcPct val="300000"/>
              </a:lnSpc>
              <a:buFont typeface="+mj-lt"/>
              <a:buAutoNum type="romanUcPeriod"/>
            </a:pPr>
            <a:r>
              <a:rPr lang="ko-KR" altLang="en-US" sz="2000" b="0" dirty="0" smtClean="0">
                <a:solidFill>
                  <a:schemeClr val="tx1"/>
                </a:solidFill>
              </a:rPr>
              <a:t>금품수수 사례 </a:t>
            </a:r>
            <a:r>
              <a:rPr lang="en-US" altLang="ko-KR" sz="2000" b="0" dirty="0" smtClean="0">
                <a:solidFill>
                  <a:schemeClr val="tx1"/>
                </a:solidFill>
              </a:rPr>
              <a:t>…………………………………………… 26</a:t>
            </a:r>
          </a:p>
        </p:txBody>
      </p:sp>
    </p:spTree>
    <p:extLst>
      <p:ext uri="{BB962C8B-B14F-4D97-AF65-F5344CB8AC3E}">
        <p14:creationId xmlns:p14="http://schemas.microsoft.com/office/powerpoint/2010/main" xmlns="" val="48927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금품의 가액한도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5574699" y="1036345"/>
            <a:ext cx="769748" cy="7696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005064" y="1251899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기품원궁금해요</a:t>
            </a:r>
            <a:endParaRPr lang="ko-KR" altLang="en-US" sz="1600" b="1" dirty="0"/>
          </a:p>
        </p:txBody>
      </p:sp>
      <p:pic>
        <p:nvPicPr>
          <p:cNvPr id="11" name="Picture 4" descr="C:\Users\user\Desktop\기품원.png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7710" y="992560"/>
            <a:ext cx="813618" cy="81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그룹 11"/>
          <p:cNvGrpSpPr/>
          <p:nvPr/>
        </p:nvGrpSpPr>
        <p:grpSpPr>
          <a:xfrm>
            <a:off x="332656" y="2288704"/>
            <a:ext cx="785393" cy="785393"/>
            <a:chOff x="-2773933" y="1895364"/>
            <a:chExt cx="1028602" cy="1028602"/>
          </a:xfrm>
        </p:grpSpPr>
        <p:sp>
          <p:nvSpPr>
            <p:cNvPr id="13" name="타원 1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모서리가 둥근 사각형 설명선 14"/>
          <p:cNvSpPr/>
          <p:nvPr/>
        </p:nvSpPr>
        <p:spPr>
          <a:xfrm>
            <a:off x="1844824" y="1706781"/>
            <a:ext cx="3585859" cy="725939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10.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업무유관자로부터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선물을 얼마까지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받을 수 있나요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1124743" y="2942635"/>
            <a:ext cx="5020563" cy="1650325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8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조제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항에 따른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8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가지 예외사유인 원활한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직무수행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또는 사교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의례 또는 부조의 목적으로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제공되는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경우에 </a:t>
            </a:r>
            <a:r>
              <a:rPr lang="ko-KR" altLang="en-US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대통령령이 정하는 가액</a:t>
            </a:r>
            <a:r>
              <a:rPr lang="en-US" altLang="ko-KR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(5</a:t>
            </a:r>
            <a:r>
              <a:rPr lang="ko-KR" altLang="en-US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 </a:t>
            </a:r>
            <a:r>
              <a:rPr lang="ko-KR" altLang="en-US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범위 </a:t>
            </a:r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내 선물 등에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해당하는 선물 수수는 가능하나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선물제공자가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‘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’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 경우 등 직무관련성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대가성이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있는 경우에는 예외사유 성립이 불가합니다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24744" y="249686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2" name="모서리가 둥근 사각형 설명선 31"/>
          <p:cNvSpPr/>
          <p:nvPr/>
        </p:nvSpPr>
        <p:spPr>
          <a:xfrm>
            <a:off x="1124744" y="7047090"/>
            <a:ext cx="4680520" cy="1650326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음식물은 항상 허용되는 것은 아니며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이내의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원활한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직무수행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의례 등의 목적을 벗어나면 수수 가액의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배이상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이하의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과태료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부과대상입니다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또한 직무관련성과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대가성이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있는 경우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이하라도 형법상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뇌물죄에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해당될 수 있습니다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33" name="그룹 32"/>
          <p:cNvGrpSpPr/>
          <p:nvPr/>
        </p:nvGrpSpPr>
        <p:grpSpPr>
          <a:xfrm>
            <a:off x="332656" y="6393160"/>
            <a:ext cx="785393" cy="785393"/>
            <a:chOff x="-2773933" y="1895364"/>
            <a:chExt cx="1028602" cy="1028602"/>
          </a:xfrm>
        </p:grpSpPr>
        <p:sp>
          <p:nvSpPr>
            <p:cNvPr id="34" name="타원 33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5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모서리가 둥근 사각형 설명선 35"/>
          <p:cNvSpPr/>
          <p:nvPr/>
        </p:nvSpPr>
        <p:spPr>
          <a:xfrm>
            <a:off x="1124744" y="5773309"/>
            <a:ext cx="4305940" cy="61985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11. </a:t>
            </a:r>
            <a:r>
              <a:rPr lang="ko-KR" altLang="en-US" sz="1600" spc="-18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국과연</a:t>
            </a:r>
            <a:r>
              <a:rPr lang="ko-KR" altLang="en-US" sz="1600" spc="-1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연구원이 </a:t>
            </a:r>
            <a:r>
              <a:rPr lang="en-US" altLang="ko-KR" sz="1600" spc="-1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spc="-18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만원이하의</a:t>
            </a:r>
            <a:r>
              <a:rPr lang="ko-KR" altLang="en-US" sz="1600" spc="-1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음식물을 제공받았을 때는 시행령상 범위내의 금액이므로 언제나 </a:t>
            </a:r>
            <a:r>
              <a:rPr lang="ko-KR" altLang="en-US" sz="1600" spc="-1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허용되나요</a:t>
            </a:r>
            <a:r>
              <a:rPr lang="en-US" altLang="ko-KR" sz="1600" spc="-1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18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24744" y="6601321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8" name="타원 37"/>
          <p:cNvSpPr/>
          <p:nvPr/>
        </p:nvSpPr>
        <p:spPr>
          <a:xfrm>
            <a:off x="5574699" y="5169024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4005064" y="5384578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40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5191388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313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금품의 가액한도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9" name="모서리가 둥근 사각형 설명선 28"/>
          <p:cNvSpPr/>
          <p:nvPr/>
        </p:nvSpPr>
        <p:spPr>
          <a:xfrm>
            <a:off x="1124743" y="2726610"/>
            <a:ext cx="4968553" cy="1074262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원활한 직무 수행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의례 목적으로 제공하는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이하의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 금지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예외 사유에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해당되어 허용됩니다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단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직무관련자인 경우에는 가액 이내의 선물도 허용되지 않습니다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332656" y="2072680"/>
            <a:ext cx="785393" cy="785393"/>
            <a:chOff x="-2773933" y="1895364"/>
            <a:chExt cx="1028602" cy="1028602"/>
          </a:xfrm>
        </p:grpSpPr>
        <p:sp>
          <p:nvSpPr>
            <p:cNvPr id="31" name="타원 30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2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모서리가 둥근 사각형 설명선 32"/>
          <p:cNvSpPr/>
          <p:nvPr/>
        </p:nvSpPr>
        <p:spPr>
          <a:xfrm>
            <a:off x="1110227" y="1380821"/>
            <a:ext cx="4320457" cy="691859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12.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업무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협조가 필요한 부처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과에 방문할 때 가벼운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음료수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(3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를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들고 갈 수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있나요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en-US" altLang="ko-KR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24744" y="2280841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5" name="타원 34"/>
          <p:cNvSpPr/>
          <p:nvPr/>
        </p:nvSpPr>
        <p:spPr>
          <a:xfrm>
            <a:off x="5574699" y="776536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4005064" y="99209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37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798900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모서리가 둥근 사각형 설명선 22"/>
          <p:cNvSpPr/>
          <p:nvPr/>
        </p:nvSpPr>
        <p:spPr>
          <a:xfrm>
            <a:off x="1124744" y="6415525"/>
            <a:ext cx="4950379" cy="2569923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원활한 직무수행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의례 목적의 음식물과 선물이라고 하더라도 음식물과 선물을 함께 받은 경우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합산액은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초과할 수 없고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선물도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가액기준인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초과할 수 없습니다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따라서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4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식사대접과 동시에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상당의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선물을 받은 경우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합산액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만원과 음식물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가액이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초과하여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가액한도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기준을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위반하였으므로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제제대상에 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또한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직원과 업체가 직접적인 직무관련자인 경우에는 가액 이내의 선물도 제공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수수할 수 없습니다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332656" y="5761595"/>
            <a:ext cx="785393" cy="785393"/>
            <a:chOff x="-2773933" y="1895364"/>
            <a:chExt cx="1028602" cy="1028602"/>
          </a:xfrm>
        </p:grpSpPr>
        <p:sp>
          <p:nvSpPr>
            <p:cNvPr id="25" name="타원 2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모서리가 둥근 사각형 설명선 26"/>
          <p:cNvSpPr/>
          <p:nvPr/>
        </p:nvSpPr>
        <p:spPr>
          <a:xfrm>
            <a:off x="1110228" y="4858566"/>
            <a:ext cx="4320456" cy="898883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13.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신규직원이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안보견학 차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방산업체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방문 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개인당 음식물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제공하는 경우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청탁금지법을 위반한 것인가요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24744" y="596975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9" name="타원 38"/>
          <p:cNvSpPr/>
          <p:nvPr/>
        </p:nvSpPr>
        <p:spPr>
          <a:xfrm>
            <a:off x="5574699" y="4232920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4149080" y="4448474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smtClean="0"/>
              <a:t>업</a:t>
            </a:r>
            <a:r>
              <a:rPr lang="ko-KR" altLang="en-US" sz="1600" b="1"/>
              <a:t>체</a:t>
            </a:r>
            <a:r>
              <a:rPr lang="ko-KR" altLang="en-US" sz="1600" b="1" smtClean="0"/>
              <a:t>궁금해요</a:t>
            </a:r>
            <a:endParaRPr lang="ko-KR" altLang="en-US" sz="1600" b="1" dirty="0"/>
          </a:p>
        </p:txBody>
      </p:sp>
      <p:pic>
        <p:nvPicPr>
          <p:cNvPr id="42" name="Picture 2" descr="C:\Users\user\Desktop\company1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5" y="4310788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068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5" y="272480"/>
            <a:ext cx="4504407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금품의 가액한도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1124743" y="2582593"/>
            <a:ext cx="5306229" cy="2874461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원활한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직무수행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등의 목적으로 제공되는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선물 등의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 등은 청탁금지법상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예외적으로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허용하나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목적상 제한이 있으므로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가액범위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내라고 하더라도 목적 범위를 벗어나는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경우에는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허용되지 않습니다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가액기준 내의 선물을 수회 받은 경우 원칙적으로 선물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모두 합산하여 청탁금지법상 제재기준을 정하는 것은 아니나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수회에 걸쳐 선물을 받음으로써 목적상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제한을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벗어나 사회일반으로부터 직무집행의 공정성을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의심받을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정도에 이른 경우에는 수수금지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해당한다고 할 것입니다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332656" y="1928663"/>
            <a:ext cx="785393" cy="785393"/>
            <a:chOff x="-2773933" y="1895364"/>
            <a:chExt cx="1028602" cy="1028602"/>
          </a:xfrm>
        </p:grpSpPr>
        <p:sp>
          <p:nvSpPr>
            <p:cNvPr id="25" name="타원 2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모서리가 둥근 사각형 설명선 26"/>
          <p:cNvSpPr/>
          <p:nvPr/>
        </p:nvSpPr>
        <p:spPr>
          <a:xfrm>
            <a:off x="1124744" y="1214442"/>
            <a:ext cx="4305939" cy="72008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14.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가액기준 내의 선물이라면 여러 번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받아도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24744" y="213682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29" name="그룹 28"/>
          <p:cNvGrpSpPr/>
          <p:nvPr/>
        </p:nvGrpSpPr>
        <p:grpSpPr>
          <a:xfrm>
            <a:off x="5517232" y="416496"/>
            <a:ext cx="913740" cy="963322"/>
            <a:chOff x="-1517188" y="2599100"/>
            <a:chExt cx="913740" cy="963322"/>
          </a:xfrm>
        </p:grpSpPr>
        <p:sp>
          <p:nvSpPr>
            <p:cNvPr id="30" name="타원 29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1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TextBox 31"/>
          <p:cNvSpPr txBox="1"/>
          <p:nvPr/>
        </p:nvSpPr>
        <p:spPr>
          <a:xfrm>
            <a:off x="4005064" y="82571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46" name="모서리가 둥근 사각형 설명선 45"/>
          <p:cNvSpPr/>
          <p:nvPr/>
        </p:nvSpPr>
        <p:spPr>
          <a:xfrm>
            <a:off x="1124744" y="8509614"/>
            <a:ext cx="4449956" cy="475834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금지 물품 수수뿐만 아니라 요구도 법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332656" y="7855684"/>
            <a:ext cx="785393" cy="785393"/>
            <a:chOff x="-2773933" y="1895364"/>
            <a:chExt cx="1028602" cy="1028602"/>
          </a:xfrm>
        </p:grpSpPr>
        <p:sp>
          <p:nvSpPr>
            <p:cNvPr id="48" name="타원 47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9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0" name="모서리가 둥근 사각형 설명선 49"/>
          <p:cNvSpPr/>
          <p:nvPr/>
        </p:nvSpPr>
        <p:spPr>
          <a:xfrm>
            <a:off x="1412776" y="7119097"/>
            <a:ext cx="4017908" cy="714223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15.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공직자가 직무관련자에게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자신의 소속기관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체육행사에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금품을 협찬할 것을 요구한다면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24744" y="806384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52" name="타원 51"/>
          <p:cNvSpPr/>
          <p:nvPr/>
        </p:nvSpPr>
        <p:spPr>
          <a:xfrm>
            <a:off x="5574699" y="6514812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4005064" y="6730366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54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6537176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모서리가 둥근 직사각형 54"/>
          <p:cNvSpPr/>
          <p:nvPr/>
        </p:nvSpPr>
        <p:spPr>
          <a:xfrm>
            <a:off x="332656" y="5946632"/>
            <a:ext cx="432048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 요구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628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명절선물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32656" y="2244918"/>
            <a:ext cx="785393" cy="785393"/>
            <a:chOff x="-2773933" y="1895364"/>
            <a:chExt cx="1028602" cy="1028602"/>
          </a:xfrm>
        </p:grpSpPr>
        <p:sp>
          <p:nvSpPr>
            <p:cNvPr id="12" name="타원 11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3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모서리가 둥근 사각형 설명선 13"/>
          <p:cNvSpPr/>
          <p:nvPr/>
        </p:nvSpPr>
        <p:spPr>
          <a:xfrm>
            <a:off x="1110226" y="1302955"/>
            <a:ext cx="4392463" cy="797948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16.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△△업체 직원이 지인인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OO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사업팀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주무관에게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오랫동안 일과 </a:t>
            </a:r>
            <a:r>
              <a:rPr lang="ko-KR" altLang="en-US" sz="16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관계없이 </a:t>
            </a:r>
            <a:r>
              <a:rPr lang="ko-KR" altLang="en-US" sz="16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추석선물을 계속 </a:t>
            </a:r>
            <a:r>
              <a:rPr lang="ko-KR" altLang="en-US" sz="16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보내</a:t>
            </a:r>
            <a:endParaRPr lang="en-US" altLang="ko-KR" sz="1600" spc="-12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왔는데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앞으로는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못 보내나요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 </a:t>
            </a:r>
          </a:p>
        </p:txBody>
      </p:sp>
      <p:sp>
        <p:nvSpPr>
          <p:cNvPr id="15" name="모서리가 둥근 사각형 설명선 14"/>
          <p:cNvSpPr/>
          <p:nvPr/>
        </p:nvSpPr>
        <p:spPr>
          <a:xfrm>
            <a:off x="1124744" y="2898849"/>
            <a:ext cx="5112568" cy="1866350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주무관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직무관련성이 없을 경우에는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100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선물을 보내는 것은 청탁금지법 제재대상에 해당하지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않습니다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직무관련성이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있다 하더라도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직무관련자가 아니라면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원활한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직무수행 또는 사교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또는 부조의 목적으로 제공하는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선물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경조사비는 청탁금지법상 수수 금지 금품 등에 해당하지 않습니다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24744" y="2453079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17" name="타원 16"/>
          <p:cNvSpPr/>
          <p:nvPr/>
        </p:nvSpPr>
        <p:spPr>
          <a:xfrm>
            <a:off x="5574699" y="632520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149080" y="848074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smtClean="0"/>
              <a:t>업</a:t>
            </a:r>
            <a:r>
              <a:rPr lang="ko-KR" altLang="en-US" sz="1600" b="1"/>
              <a:t>체</a:t>
            </a:r>
            <a:r>
              <a:rPr lang="ko-KR" altLang="en-US" sz="1600" b="1" smtClean="0"/>
              <a:t>궁금해요</a:t>
            </a:r>
            <a:endParaRPr lang="ko-KR" altLang="en-US" sz="1600" b="1" dirty="0"/>
          </a:p>
        </p:txBody>
      </p:sp>
      <p:pic>
        <p:nvPicPr>
          <p:cNvPr id="19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5" y="710388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타원 38"/>
          <p:cNvSpPr/>
          <p:nvPr/>
        </p:nvSpPr>
        <p:spPr>
          <a:xfrm>
            <a:off x="5581688" y="5140801"/>
            <a:ext cx="769748" cy="7696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4012053" y="5356355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기품원궁금해요</a:t>
            </a:r>
            <a:endParaRPr lang="ko-KR" altLang="en-US" sz="1600" b="1" dirty="0"/>
          </a:p>
        </p:txBody>
      </p:sp>
      <p:pic>
        <p:nvPicPr>
          <p:cNvPr id="42" name="Picture 4" descr="C:\Users\user\Desktop\기품원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4699" y="5097016"/>
            <a:ext cx="813618" cy="81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그룹 43"/>
          <p:cNvGrpSpPr/>
          <p:nvPr/>
        </p:nvGrpSpPr>
        <p:grpSpPr>
          <a:xfrm>
            <a:off x="339645" y="6675333"/>
            <a:ext cx="785393" cy="785393"/>
            <a:chOff x="-2773933" y="1895364"/>
            <a:chExt cx="1028602" cy="1028602"/>
          </a:xfrm>
        </p:grpSpPr>
        <p:sp>
          <p:nvSpPr>
            <p:cNvPr id="45" name="타원 4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7" name="모서리가 둥근 사각형 설명선 46"/>
          <p:cNvSpPr/>
          <p:nvPr/>
        </p:nvSpPr>
        <p:spPr>
          <a:xfrm>
            <a:off x="987717" y="5811237"/>
            <a:ext cx="4449955" cy="797947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17.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관련자로부터 추석 선물로 사과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상자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(7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를 택배로 받았는데 어떻게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처리하면 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 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8" name="모서리가 둥근 사각형 설명선 47"/>
          <p:cNvSpPr/>
          <p:nvPr/>
        </p:nvSpPr>
        <p:spPr>
          <a:xfrm>
            <a:off x="1131733" y="7329264"/>
            <a:ext cx="4968552" cy="1656184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9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조제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항에 의거 지체 없이 반환 후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즉시 서면으로 신고하여야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참고로 신고 및 반환비용은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기품원의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경우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국방기술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품질원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임직원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행동강령 별지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6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호 양식으로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감사실에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신고하면 되며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기타 각 기관들도 기관의 양식에 맞춰 작성하면 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131733" y="688349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25215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사각형 설명선 12"/>
          <p:cNvSpPr/>
          <p:nvPr/>
        </p:nvSpPr>
        <p:spPr>
          <a:xfrm>
            <a:off x="1124743" y="2582594"/>
            <a:ext cx="4509575" cy="1572547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진급은 경조사의 범위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본인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직계비속의 결혼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본인과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배우자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혹은 본인이나 배우자의 직계 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비속의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사망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 해당하지 않으며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초과하는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선물은 수수 금지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단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직무관련자인 경우에는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선물도 제공 및 수수 불가합니다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진급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승진선물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32656" y="1928664"/>
            <a:ext cx="785393" cy="785393"/>
            <a:chOff x="-2773933" y="1895364"/>
            <a:chExt cx="1028602" cy="1028602"/>
          </a:xfrm>
        </p:grpSpPr>
        <p:sp>
          <p:nvSpPr>
            <p:cNvPr id="10" name="타원 9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1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모서리가 둥근 사각형 설명선 11"/>
          <p:cNvSpPr/>
          <p:nvPr/>
        </p:nvSpPr>
        <p:spPr>
          <a:xfrm>
            <a:off x="1484784" y="1358459"/>
            <a:ext cx="3945899" cy="648072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18.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계약팀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중령의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진급선물로 난을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보내거나 화환을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보내는 것은 괜찮은가요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24744" y="213682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5" name="그룹 14"/>
          <p:cNvGrpSpPr/>
          <p:nvPr/>
        </p:nvGrpSpPr>
        <p:grpSpPr>
          <a:xfrm>
            <a:off x="5517232" y="560512"/>
            <a:ext cx="913740" cy="963322"/>
            <a:chOff x="-1517188" y="2599100"/>
            <a:chExt cx="913740" cy="963322"/>
          </a:xfrm>
        </p:grpSpPr>
        <p:sp>
          <p:nvSpPr>
            <p:cNvPr id="16" name="타원 15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005064" y="969726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005064" y="4564267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기품원궁금해요</a:t>
            </a:r>
            <a:endParaRPr lang="ko-KR" altLang="en-US" sz="1600" b="1" dirty="0"/>
          </a:p>
        </p:txBody>
      </p:sp>
      <p:grpSp>
        <p:nvGrpSpPr>
          <p:cNvPr id="2" name="그룹 1"/>
          <p:cNvGrpSpPr/>
          <p:nvPr/>
        </p:nvGrpSpPr>
        <p:grpSpPr>
          <a:xfrm>
            <a:off x="5617354" y="4304928"/>
            <a:ext cx="813618" cy="813618"/>
            <a:chOff x="5567710" y="4520952"/>
            <a:chExt cx="813618" cy="813618"/>
          </a:xfrm>
        </p:grpSpPr>
        <p:sp>
          <p:nvSpPr>
            <p:cNvPr id="28" name="타원 27"/>
            <p:cNvSpPr/>
            <p:nvPr/>
          </p:nvSpPr>
          <p:spPr>
            <a:xfrm>
              <a:off x="5574699" y="4564737"/>
              <a:ext cx="769748" cy="76966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0" name="Picture 4" descr="C:\Users\user\Desktop\기품원.png"/>
            <p:cNvPicPr>
              <a:picLocks noChangeAspect="1" noChangeArrowheads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7710" y="4520952"/>
              <a:ext cx="813618" cy="813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그룹 30"/>
          <p:cNvGrpSpPr/>
          <p:nvPr/>
        </p:nvGrpSpPr>
        <p:grpSpPr>
          <a:xfrm>
            <a:off x="332656" y="6131893"/>
            <a:ext cx="785393" cy="785393"/>
            <a:chOff x="-2773933" y="1895364"/>
            <a:chExt cx="1028602" cy="1028602"/>
          </a:xfrm>
        </p:grpSpPr>
        <p:sp>
          <p:nvSpPr>
            <p:cNvPr id="32" name="타원 31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3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모서리가 둥근 사각형 설명선 33"/>
          <p:cNvSpPr/>
          <p:nvPr/>
        </p:nvSpPr>
        <p:spPr>
          <a:xfrm>
            <a:off x="1484784" y="4952999"/>
            <a:ext cx="3960442" cy="125676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19.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기품원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 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만원씩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개인자금으로 갹출하여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새로 부임한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OO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사업</a:t>
            </a:r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팀장 </a:t>
            </a:r>
            <a:r>
              <a:rPr lang="en-US" altLang="ko-KR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D(</a:t>
            </a:r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직무관련성 있음</a:t>
            </a:r>
            <a:r>
              <a:rPr lang="en-US" altLang="ko-KR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</a:t>
            </a:r>
            <a:r>
              <a:rPr lang="en-US" altLang="ko-KR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난을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선물했습니다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어떠한 제재를 받나요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5" name="모서리가 둥근 사각형 설명선 34"/>
          <p:cNvSpPr/>
          <p:nvPr/>
        </p:nvSpPr>
        <p:spPr>
          <a:xfrm>
            <a:off x="1124743" y="6785824"/>
            <a:ext cx="5181927" cy="2304256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팀장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D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관련하여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초과한 선물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상당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을 수수하였으므로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가액의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배이상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배이하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과태료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부과대상이며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징계대상에도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기품원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직원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 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각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만원씩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범위 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을 냈으나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 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가담하여 위반행위의 실현에 기여를 한 경우 가담자 각자가 위반행위를 한 것으로 간주하므로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 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공직자등에게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금액을 합산한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만원의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배이상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배이하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과태료 부과대상에 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24744" y="634005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310599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1124743" y="3086651"/>
            <a:ext cx="5112569" cy="1421748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안됩니다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어제 먹은 것과 나중에 내가 사는 것은 별개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사항으로서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반드시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당일 본인 몫에 해당하는 금액은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정산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처리해야 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또한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직무관련자인 경우에는 공정한 직무수행을 저해할 수 있으므로 가액 내의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음식물등도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 불가합니다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332656" y="2432720"/>
            <a:ext cx="785393" cy="785393"/>
            <a:chOff x="-2773933" y="1895364"/>
            <a:chExt cx="1028602" cy="1028602"/>
          </a:xfrm>
        </p:grpSpPr>
        <p:sp>
          <p:nvSpPr>
            <p:cNvPr id="13" name="타원 1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모서리가 둥근 사각형 설명선 14"/>
          <p:cNvSpPr/>
          <p:nvPr/>
        </p:nvSpPr>
        <p:spPr>
          <a:xfrm>
            <a:off x="1628800" y="1430466"/>
            <a:ext cx="3801883" cy="1072258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20.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직무관련자와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둘이서 어제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만원의 </a:t>
            </a:r>
            <a:r>
              <a:rPr lang="ko-KR" altLang="en-US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 접대를 받았는데</a:t>
            </a:r>
            <a:r>
              <a:rPr lang="en-US" altLang="ko-KR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8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다음 번에 그 사람과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같이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만원의 식사를 하고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내가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계산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문제가 없나요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4744" y="2640881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7" name="그룹 16"/>
          <p:cNvGrpSpPr/>
          <p:nvPr/>
        </p:nvGrpSpPr>
        <p:grpSpPr>
          <a:xfrm>
            <a:off x="5517232" y="632520"/>
            <a:ext cx="913740" cy="963322"/>
            <a:chOff x="-1517188" y="2599100"/>
            <a:chExt cx="913740" cy="963322"/>
          </a:xfrm>
        </p:grpSpPr>
        <p:sp>
          <p:nvSpPr>
            <p:cNvPr id="18" name="타원 17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9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extBox 19"/>
          <p:cNvSpPr txBox="1"/>
          <p:nvPr/>
        </p:nvSpPr>
        <p:spPr>
          <a:xfrm>
            <a:off x="4005064" y="1041734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31" name="모서리가 둥근 사각형 설명선 30"/>
          <p:cNvSpPr/>
          <p:nvPr/>
        </p:nvSpPr>
        <p:spPr>
          <a:xfrm>
            <a:off x="1147106" y="7335122"/>
            <a:ext cx="4910794" cy="1421404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식사와 음료 접대 사이 시간적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장소적 근접성이 있어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회로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평가 가능하며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3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초과하였으므로 청탁금지법 위반입니다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또한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직무관련자인 경우에는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공정한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직무수행을 저해할 수 있으므로 가액 내의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음식물등도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 불가합니다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355020" y="6681192"/>
            <a:ext cx="785393" cy="785393"/>
            <a:chOff x="-2773933" y="1895364"/>
            <a:chExt cx="1028602" cy="1028602"/>
          </a:xfrm>
        </p:grpSpPr>
        <p:sp>
          <p:nvSpPr>
            <p:cNvPr id="33" name="타원 3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모서리가 둥근 사각형 설명선 34"/>
          <p:cNvSpPr/>
          <p:nvPr/>
        </p:nvSpPr>
        <p:spPr>
          <a:xfrm>
            <a:off x="1110227" y="5773309"/>
            <a:ext cx="4320457" cy="858239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21. 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공직자등이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직무관련자로부터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식사를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접대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받고 주변 카페로 자리를 옮겨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6000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원짜리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커피를 받았다면 괜찮은가요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en-US" altLang="ko-KR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47108" y="6889353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7" name="타원 36"/>
          <p:cNvSpPr/>
          <p:nvPr/>
        </p:nvSpPr>
        <p:spPr>
          <a:xfrm>
            <a:off x="5574699" y="5169024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4005064" y="5384578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39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5191388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847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1124744" y="6955337"/>
            <a:ext cx="5306227" cy="2370406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식사대접을 받은 뒤 바로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택시비로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받았으므로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시간적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장소적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근접성과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시간적 연속성이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algn="just"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인정되어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 행위와 택시비 제공행위를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회로 평가할 수 있습니다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직무관련성이 인정되는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algn="just"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(20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+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을 받았으므로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수수가액의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algn="just"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 이상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 이하의 과태료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부과대상이며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징계대상에도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해당하는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22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algn="just"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제공하였으므로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해당금액의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배이상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배이하의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과태료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부과대상이며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징계대상에도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332656" y="6301407"/>
            <a:ext cx="785393" cy="785393"/>
            <a:chOff x="-2773933" y="1895364"/>
            <a:chExt cx="1028602" cy="1028602"/>
          </a:xfrm>
        </p:grpSpPr>
        <p:sp>
          <p:nvSpPr>
            <p:cNvPr id="13" name="타원 1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모서리가 둥근 사각형 설명선 14"/>
          <p:cNvSpPr/>
          <p:nvPr/>
        </p:nvSpPr>
        <p:spPr>
          <a:xfrm>
            <a:off x="620688" y="4670825"/>
            <a:ext cx="4809996" cy="150631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23. </a:t>
            </a:r>
            <a:r>
              <a:rPr lang="ko-KR" altLang="en-US" sz="16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국장은 </a:t>
            </a:r>
            <a:r>
              <a:rPr lang="ko-KR" altLang="en-US" sz="16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국과연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본부장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직무관련성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있음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으로부터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식사대접을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받았습니다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넘지 않는 식사를 했지만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 뒤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소장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택시비로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국장에게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주었고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수수했을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어떠한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받나요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4744" y="6509568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7" name="그룹 16"/>
          <p:cNvGrpSpPr/>
          <p:nvPr/>
        </p:nvGrpSpPr>
        <p:grpSpPr>
          <a:xfrm>
            <a:off x="5517232" y="3872880"/>
            <a:ext cx="913740" cy="963322"/>
            <a:chOff x="-1517188" y="2599100"/>
            <a:chExt cx="913740" cy="963322"/>
          </a:xfrm>
        </p:grpSpPr>
        <p:sp>
          <p:nvSpPr>
            <p:cNvPr id="18" name="타원 17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9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extBox 19"/>
          <p:cNvSpPr txBox="1"/>
          <p:nvPr/>
        </p:nvSpPr>
        <p:spPr>
          <a:xfrm>
            <a:off x="4005064" y="4282094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31" name="모서리가 둥근 사각형 설명선 30"/>
          <p:cNvSpPr/>
          <p:nvPr/>
        </p:nvSpPr>
        <p:spPr>
          <a:xfrm>
            <a:off x="1124743" y="2510585"/>
            <a:ext cx="4850172" cy="1280413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시간적으로 근접하여 법적으로 볼 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회로 평가할 수 있고 총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선물과 식사를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제공받는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것은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허용되지 않습니다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단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직무관련자인 경우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공정한 직무수행을 저해할 것이 명백하므로 가액에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상관없이 식사 및 선물 수수가 불가합니다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332656" y="1856656"/>
            <a:ext cx="785393" cy="785393"/>
            <a:chOff x="-2773933" y="1895364"/>
            <a:chExt cx="1028602" cy="1028602"/>
          </a:xfrm>
        </p:grpSpPr>
        <p:sp>
          <p:nvSpPr>
            <p:cNvPr id="33" name="타원 3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모서리가 둥근 사각형 설명선 34"/>
          <p:cNvSpPr/>
          <p:nvPr/>
        </p:nvSpPr>
        <p:spPr>
          <a:xfrm>
            <a:off x="1124744" y="1092789"/>
            <a:ext cx="4305940" cy="828012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22.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직무관련자로부터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같은 날 점심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저녁에 각각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 식사를 접대 받고 다음 날 오전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 선물을 받는다면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24744" y="206481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7" name="타원 36"/>
          <p:cNvSpPr/>
          <p:nvPr/>
        </p:nvSpPr>
        <p:spPr>
          <a:xfrm>
            <a:off x="5574699" y="488504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4005064" y="704058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39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512423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모서리가 둥근 직사각형 39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063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모서리가 둥근 사각형 설명선 39"/>
          <p:cNvSpPr/>
          <p:nvPr/>
        </p:nvSpPr>
        <p:spPr>
          <a:xfrm>
            <a:off x="1124744" y="2576736"/>
            <a:ext cx="5112568" cy="1434302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직무관련자가 아닌 경우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의례를 위한 음식 제공은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이내에서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가능합니다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초대 시 음식물 가액산정은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재료비 구입 영수증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 신빙성이 담보되는 자료를 우선하되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이를 알기 어려운 경우 위반행위자에게 유리한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자료를 기준으로 산정합니다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</p:txBody>
      </p:sp>
      <p:grpSp>
        <p:nvGrpSpPr>
          <p:cNvPr id="42" name="그룹 41"/>
          <p:cNvGrpSpPr/>
          <p:nvPr/>
        </p:nvGrpSpPr>
        <p:grpSpPr>
          <a:xfrm>
            <a:off x="332656" y="2000672"/>
            <a:ext cx="785393" cy="785393"/>
            <a:chOff x="-2773933" y="1895364"/>
            <a:chExt cx="1028602" cy="1028602"/>
          </a:xfrm>
        </p:grpSpPr>
        <p:sp>
          <p:nvSpPr>
            <p:cNvPr id="44" name="타원 43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5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6" name="모서리가 둥근 사각형 설명선 45"/>
          <p:cNvSpPr/>
          <p:nvPr/>
        </p:nvSpPr>
        <p:spPr>
          <a:xfrm>
            <a:off x="1110227" y="1308813"/>
            <a:ext cx="4320457" cy="642215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24.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직무관련자를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집으로 초대해 음식을 제공하는 것은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허용되나요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124744" y="2208833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48" name="타원 47"/>
          <p:cNvSpPr/>
          <p:nvPr/>
        </p:nvSpPr>
        <p:spPr>
          <a:xfrm>
            <a:off x="5574699" y="704528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4005064" y="920082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50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726892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모서리가 둥근 사각형 설명선 59"/>
          <p:cNvSpPr/>
          <p:nvPr/>
        </p:nvSpPr>
        <p:spPr>
          <a:xfrm>
            <a:off x="725497" y="4952936"/>
            <a:ext cx="4777337" cy="1732627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25. A</a:t>
            </a:r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업체의 부장 </a:t>
            </a:r>
            <a:r>
              <a:rPr lang="en-US" altLang="ko-KR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팀장 </a:t>
            </a:r>
            <a:r>
              <a:rPr lang="en-US" altLang="ko-KR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spc="-8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직원 </a:t>
            </a:r>
            <a:r>
              <a:rPr lang="en-US" altLang="ko-KR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spc="-8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명과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오찬을 갖게 되었는데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직무관련성이 있음을 전제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), </a:t>
            </a: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인당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천원이 나왔습니다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부장은 음식물접대 허용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상한액이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만원이므로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결재했으며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인당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천원 중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넘는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천원 부분은 오찬 참석자 각자가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더치페이한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경우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제재를 받나요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61" name="타원 60"/>
          <p:cNvSpPr/>
          <p:nvPr/>
        </p:nvSpPr>
        <p:spPr>
          <a:xfrm>
            <a:off x="5574843" y="4376936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4221232" y="4570534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63" name="Picture 2" descr="C:\Users\user\Desktop\company1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9029" y="4454804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4" name="그룹 63"/>
          <p:cNvGrpSpPr/>
          <p:nvPr/>
        </p:nvGrpSpPr>
        <p:grpSpPr>
          <a:xfrm>
            <a:off x="332800" y="6825208"/>
            <a:ext cx="785393" cy="785393"/>
            <a:chOff x="-2773933" y="1895364"/>
            <a:chExt cx="1028602" cy="1028602"/>
          </a:xfrm>
        </p:grpSpPr>
        <p:sp>
          <p:nvSpPr>
            <p:cNvPr id="65" name="타원 6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6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7" name="모서리가 둥근 사각형 설명선 66"/>
          <p:cNvSpPr/>
          <p:nvPr/>
        </p:nvSpPr>
        <p:spPr>
          <a:xfrm>
            <a:off x="1124887" y="7479139"/>
            <a:ext cx="4824393" cy="1512168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직무관련성이 없다는 전제하에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초과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부분은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각자 더치페이 했으므로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 접대 허용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상한액인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범위내에서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식사 접대를 한 것으로 볼 수 있습니다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따라서 원활한 직무수행 등의 목적이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인정될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 수수 금지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예외사유에 해당하여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제제대상이 아닙니다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24888" y="7047091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69" name="모서리가 둥근 직사각형 68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076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사각형 설명선 31"/>
          <p:cNvSpPr/>
          <p:nvPr/>
        </p:nvSpPr>
        <p:spPr>
          <a:xfrm>
            <a:off x="1124743" y="6975082"/>
            <a:ext cx="4834829" cy="1794342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연구원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고교교사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청탁금지법상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금지 규정의 적용대상자인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되나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연구원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고교교사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전기 관련 업체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식사 접대를 받았으나 직무관련성이 없어 처벌 대상에서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제외합니다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※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 </a:t>
            </a: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</a:t>
            </a:r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고교교사</a:t>
            </a:r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연구원 사이에는 특별한 </a:t>
            </a:r>
            <a:endParaRPr lang="en-US" altLang="ko-KR" sz="1600" dirty="0" smtClean="0">
              <a:solidFill>
                <a:schemeClr val="bg1">
                  <a:lumMod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</a:t>
            </a:r>
            <a:r>
              <a:rPr lang="ko-KR" altLang="en-US" sz="1600" dirty="0" smtClean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사정이 </a:t>
            </a: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없는 한 직무관련성을 인정하기 곤란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</a:p>
        </p:txBody>
      </p:sp>
      <p:grpSp>
        <p:nvGrpSpPr>
          <p:cNvPr id="54" name="그룹 53"/>
          <p:cNvGrpSpPr/>
          <p:nvPr/>
        </p:nvGrpSpPr>
        <p:grpSpPr>
          <a:xfrm>
            <a:off x="332656" y="6321152"/>
            <a:ext cx="785393" cy="785393"/>
            <a:chOff x="-2773933" y="1895364"/>
            <a:chExt cx="1028602" cy="1028602"/>
          </a:xfrm>
        </p:grpSpPr>
        <p:sp>
          <p:nvSpPr>
            <p:cNvPr id="55" name="타원 5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7" name="모서리가 둥근 사각형 설명선 56"/>
          <p:cNvSpPr/>
          <p:nvPr/>
        </p:nvSpPr>
        <p:spPr>
          <a:xfrm>
            <a:off x="1124744" y="4909213"/>
            <a:ext cx="4305940" cy="1281212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27. </a:t>
            </a:r>
            <a:r>
              <a:rPr lang="ko-KR" altLang="en-US" sz="1600" spc="-13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국과연</a:t>
            </a:r>
            <a:r>
              <a:rPr lang="ko-KR" altLang="en-US" sz="16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연구원 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고등학교 교사 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 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전기 관련업체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직원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어릴 때부터 같은 고향에서 자란 막연한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친구 사이로 동창회 모임으로 연말에 한정식 집에서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저녁식사를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한 후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식사값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60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모두 계산한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경우의 처벌은 어떻게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되나요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24744" y="6529313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59" name="타원 58"/>
          <p:cNvSpPr/>
          <p:nvPr/>
        </p:nvSpPr>
        <p:spPr>
          <a:xfrm>
            <a:off x="5574699" y="4304928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TextBox 59"/>
          <p:cNvSpPr txBox="1"/>
          <p:nvPr/>
        </p:nvSpPr>
        <p:spPr>
          <a:xfrm>
            <a:off x="4005064" y="4520482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61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4327292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모서리가 둥근 사각형 설명선 34"/>
          <p:cNvSpPr/>
          <p:nvPr/>
        </p:nvSpPr>
        <p:spPr>
          <a:xfrm>
            <a:off x="1124744" y="3027196"/>
            <a:ext cx="4968552" cy="773676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개인카드와 법인카드의 성격과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관계없이 청탁금지법상의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식사비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초과하였으므로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 위반입니다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332657" y="2373266"/>
            <a:ext cx="785393" cy="785394"/>
            <a:chOff x="-2773933" y="1895364"/>
            <a:chExt cx="1028602" cy="1028602"/>
          </a:xfrm>
        </p:grpSpPr>
        <p:sp>
          <p:nvSpPr>
            <p:cNvPr id="37" name="타원 36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pic>
          <p:nvPicPr>
            <p:cNvPr id="38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모서리가 둥근 사각형 설명선 38"/>
          <p:cNvSpPr/>
          <p:nvPr/>
        </p:nvSpPr>
        <p:spPr>
          <a:xfrm>
            <a:off x="980729" y="1286449"/>
            <a:ext cx="4449955" cy="1049155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26.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회사의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임원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직무관련성이 있는 공직자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식사를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하고 총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12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만원이 나왔는데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A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개인카드로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6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법인카드로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6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계산한 경우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 위반인가요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0" name="TextBox 28"/>
          <p:cNvSpPr txBox="1"/>
          <p:nvPr/>
        </p:nvSpPr>
        <p:spPr>
          <a:xfrm>
            <a:off x="1124744" y="258142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42" name="타원 41"/>
          <p:cNvSpPr/>
          <p:nvPr/>
        </p:nvSpPr>
        <p:spPr>
          <a:xfrm>
            <a:off x="5574700" y="704528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3" name="TextBox 30"/>
          <p:cNvSpPr txBox="1"/>
          <p:nvPr/>
        </p:nvSpPr>
        <p:spPr>
          <a:xfrm>
            <a:off x="4221088" y="898126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44" name="Picture 2" descr="C:\Users\user\Desktop\company1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6" y="782396"/>
            <a:ext cx="598427" cy="59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모서리가 둥근 직사각형 44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940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1124743" y="4238778"/>
            <a:ext cx="5040561" cy="4746670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계약업체 직원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식사를 접대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받는 것에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고의가 없으므로 청탁금지법상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제재대상에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해당하지 않습니다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직무와 관련하여 계약업체 직원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상당의 식사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초대한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접대에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소요된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비용 포함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접대 받았으므로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가액의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 이상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 이하에 상당하는 금액의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과태료 부과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대상이며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징계대상에도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endParaRPr lang="en-US" altLang="ko-KR" sz="5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※ </a:t>
            </a:r>
            <a:r>
              <a:rPr lang="ko-KR" alt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공직자등이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자를 초대하여 함께 접대를 받은 </a:t>
            </a:r>
            <a:endParaRPr lang="en-US" altLang="ko-KR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특별한 사정이 없는 한 제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자의 접대에 </a:t>
            </a:r>
            <a:endParaRPr lang="en-US" altLang="ko-KR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소요한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비용도 </a:t>
            </a:r>
            <a:r>
              <a:rPr lang="ko-KR" alt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공직자등의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접대에 요한 비용에 </a:t>
            </a:r>
            <a:endParaRPr lang="en-US" altLang="ko-KR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</a:t>
            </a:r>
            <a:r>
              <a:rPr lang="ko-KR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포함합니다</a:t>
            </a:r>
            <a:r>
              <a:rPr lang="en-US" altLang="ko-KR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  <a:p>
            <a:pPr fontAlgn="base"/>
            <a:endParaRPr lang="ko-KR" altLang="en-US" sz="500" dirty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직무와 관련하여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팀장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제공하였으므로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가액의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 이상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 이하에 상당하는 금액의 과태료 부과 대상에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32656" y="3584848"/>
            <a:ext cx="785393" cy="785393"/>
            <a:chOff x="-2773933" y="1895364"/>
            <a:chExt cx="1028602" cy="1028602"/>
          </a:xfrm>
        </p:grpSpPr>
        <p:sp>
          <p:nvSpPr>
            <p:cNvPr id="11" name="타원 10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모서리가 둥근 사각형 설명선 12"/>
          <p:cNvSpPr/>
          <p:nvPr/>
        </p:nvSpPr>
        <p:spPr>
          <a:xfrm>
            <a:off x="1412776" y="1214442"/>
            <a:ext cx="4017907" cy="2082374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28. OO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사업팀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사무관은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OO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사업팀장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근처 식당에서 저녁을 먹자는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전화를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받고 식당으로 가서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함께 있던 계약업체 직원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함께 식사를 하고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식사비용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60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계산했는데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누구인지 몰랐고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팀장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식사비를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계산한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것으로 안 경우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A, B, 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청탁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금지법상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어떠한 제재를 받나요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24744" y="3793009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5" name="그룹 14"/>
          <p:cNvGrpSpPr/>
          <p:nvPr/>
        </p:nvGrpSpPr>
        <p:grpSpPr>
          <a:xfrm>
            <a:off x="5517232" y="416496"/>
            <a:ext cx="913740" cy="963322"/>
            <a:chOff x="-1517188" y="2599100"/>
            <a:chExt cx="913740" cy="963322"/>
          </a:xfrm>
        </p:grpSpPr>
        <p:sp>
          <p:nvSpPr>
            <p:cNvPr id="16" name="타원 15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005064" y="82571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26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361088" y="3974312"/>
            <a:ext cx="4303049" cy="10441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I. </a:t>
            </a:r>
            <a:r>
              <a:rPr lang="ko-KR" altLang="en-US" sz="2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청탁금지법이란</a:t>
            </a:r>
            <a:r>
              <a:rPr lang="en-US" altLang="ko-KR" sz="2400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2400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88" name="직각 삼각형 187"/>
          <p:cNvSpPr/>
          <p:nvPr/>
        </p:nvSpPr>
        <p:spPr>
          <a:xfrm rot="13505666" flipV="1">
            <a:off x="4430660" y="3835748"/>
            <a:ext cx="275288" cy="277129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각 삼각형 190"/>
          <p:cNvSpPr/>
          <p:nvPr/>
        </p:nvSpPr>
        <p:spPr>
          <a:xfrm rot="13505666" flipV="1">
            <a:off x="4821279" y="3835749"/>
            <a:ext cx="275288" cy="277129"/>
          </a:xfrm>
          <a:prstGeom prst="rtTriangl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각 삼각형 191"/>
          <p:cNvSpPr/>
          <p:nvPr/>
        </p:nvSpPr>
        <p:spPr>
          <a:xfrm rot="13505666" flipV="1">
            <a:off x="5214858" y="3835748"/>
            <a:ext cx="275288" cy="277129"/>
          </a:xfrm>
          <a:prstGeom prst="rtTriangle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3301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1124743" y="3230666"/>
            <a:ext cx="4968553" cy="1074262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공직자에게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짜리 식사를 제공한 셈이므로 모두 위반 행위를 한 것으로 판단해 민간기업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담당자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각자에게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만원의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 이상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 이하 과태료를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부과하고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공직자도 동일하게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</p:txBody>
      </p:sp>
      <p:grpSp>
        <p:nvGrpSpPr>
          <p:cNvPr id="24" name="그룹 23"/>
          <p:cNvGrpSpPr/>
          <p:nvPr/>
        </p:nvGrpSpPr>
        <p:grpSpPr>
          <a:xfrm>
            <a:off x="332656" y="2576736"/>
            <a:ext cx="785393" cy="785393"/>
            <a:chOff x="-2773933" y="1895364"/>
            <a:chExt cx="1028602" cy="1028602"/>
          </a:xfrm>
        </p:grpSpPr>
        <p:sp>
          <p:nvSpPr>
            <p:cNvPr id="25" name="타원 2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모서리가 둥근 사각형 설명선 26"/>
          <p:cNvSpPr/>
          <p:nvPr/>
        </p:nvSpPr>
        <p:spPr>
          <a:xfrm>
            <a:off x="1124744" y="1452829"/>
            <a:ext cx="4305940" cy="997289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29. </a:t>
            </a:r>
            <a:r>
              <a:rPr lang="ko-KR" altLang="en-US" sz="16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민간기업 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개사의 담당자 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명과 공직자 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명이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모여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인당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짜리 식사를 하고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총비용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공직자를 제외한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명이 각각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만원씩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나눠냈다면 청탁금지법 위반인가요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24744" y="278489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29" name="타원 28"/>
          <p:cNvSpPr/>
          <p:nvPr/>
        </p:nvSpPr>
        <p:spPr>
          <a:xfrm>
            <a:off x="5574699" y="848544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005064" y="1064098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32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870908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모서리가 둥근 직사각형 3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4" name="모서리가 둥근 사각형 설명선 33"/>
          <p:cNvSpPr/>
          <p:nvPr/>
        </p:nvSpPr>
        <p:spPr>
          <a:xfrm>
            <a:off x="1124743" y="7263114"/>
            <a:ext cx="5306229" cy="1578318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모든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하객들에게 제공되는 식사를 동일하게 제공했다는 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관혼상제에 찾아온 손님에게 식사를 접대하는 것은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우리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사회의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전통관습인 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 수행의 공정성에 신뢰를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해하지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않을 정도의 식사제공이라는 점 등에 비추어 볼 때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사회상규에 따라 허용되는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해당하여 청탁금지법상 제재대상이 아닙니다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332656" y="6609184"/>
            <a:ext cx="785393" cy="785393"/>
            <a:chOff x="-2773933" y="1895364"/>
            <a:chExt cx="1028602" cy="1028602"/>
          </a:xfrm>
        </p:grpSpPr>
        <p:sp>
          <p:nvSpPr>
            <p:cNvPr id="36" name="타원 35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7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모서리가 둥근 사각형 설명선 37"/>
          <p:cNvSpPr/>
          <p:nvPr/>
        </p:nvSpPr>
        <p:spPr>
          <a:xfrm>
            <a:off x="1124744" y="5534922"/>
            <a:ext cx="4305939" cy="1074262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30. OO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 대표이사가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결혼식 하객으로 참석한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포함하여 모든 하객들에게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식사를 제공한 경우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제재대상에 해당하나요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24744" y="681734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40" name="그룹 39"/>
          <p:cNvGrpSpPr/>
          <p:nvPr/>
        </p:nvGrpSpPr>
        <p:grpSpPr>
          <a:xfrm>
            <a:off x="5517232" y="4736976"/>
            <a:ext cx="913740" cy="963322"/>
            <a:chOff x="-1517188" y="2599100"/>
            <a:chExt cx="913740" cy="963322"/>
          </a:xfrm>
        </p:grpSpPr>
        <p:sp>
          <p:nvSpPr>
            <p:cNvPr id="42" name="타원 41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TextBox 44"/>
          <p:cNvSpPr txBox="1"/>
          <p:nvPr/>
        </p:nvSpPr>
        <p:spPr>
          <a:xfrm>
            <a:off x="4005064" y="514619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152927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모서리가 둥근 사각형 설명선 43"/>
          <p:cNvSpPr/>
          <p:nvPr/>
        </p:nvSpPr>
        <p:spPr>
          <a:xfrm>
            <a:off x="1124612" y="3099204"/>
            <a:ext cx="5306229" cy="2213836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구체적인 사실관계에 따라 법에 저촉될 가능성이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비록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사가 식사비 등 관련 비용을 전적으로 부담하는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하더라도 형법상 공범규정이 적용될 수 있는바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이루어지게 된 경위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사와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사의 관계가 평소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밀접한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관계인지 여부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사와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사가 공통적인 이해관계를 가지는 사업의 유무 및 해당사업이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직무와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관련성이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인정되는지 여부 등 구체적인 사실관계에 따라 법 위반에 대한 공범으로서 처벌될 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45" name="그룹 44"/>
          <p:cNvGrpSpPr/>
          <p:nvPr/>
        </p:nvGrpSpPr>
        <p:grpSpPr>
          <a:xfrm>
            <a:off x="332525" y="2445274"/>
            <a:ext cx="785393" cy="785393"/>
            <a:chOff x="-2773933" y="1895364"/>
            <a:chExt cx="1028602" cy="1028602"/>
          </a:xfrm>
        </p:grpSpPr>
        <p:sp>
          <p:nvSpPr>
            <p:cNvPr id="46" name="타원 45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7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" name="모서리가 둥근 사각형 설명선 47"/>
          <p:cNvSpPr/>
          <p:nvPr/>
        </p:nvSpPr>
        <p:spPr>
          <a:xfrm>
            <a:off x="1412645" y="1286449"/>
            <a:ext cx="4017908" cy="1290287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31.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우리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회사를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라고 하고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우리 회사의 협력회사를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라 했을 때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+A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+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사가 함께 밥을 먹고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인당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),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사가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식사비를 모두 냈을 경우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A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사도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법을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저촉한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것이 되는가요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24613" y="265343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50" name="타원 49"/>
          <p:cNvSpPr/>
          <p:nvPr/>
        </p:nvSpPr>
        <p:spPr>
          <a:xfrm>
            <a:off x="5574568" y="704528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4220957" y="898126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52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754" y="782396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모서리가 둥근 사각형 설명선 52"/>
          <p:cNvSpPr/>
          <p:nvPr/>
        </p:nvSpPr>
        <p:spPr>
          <a:xfrm>
            <a:off x="1124742" y="7983194"/>
            <a:ext cx="4968553" cy="930246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각자에게 소비된 식사비용의 산정이 어려우면 균등하게 분할하여 계산하며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),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식사시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음료수나 주류를 함께했다면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합산합니다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54" name="그룹 53"/>
          <p:cNvGrpSpPr/>
          <p:nvPr/>
        </p:nvGrpSpPr>
        <p:grpSpPr>
          <a:xfrm>
            <a:off x="332656" y="7329264"/>
            <a:ext cx="785393" cy="785393"/>
            <a:chOff x="-2773933" y="1895364"/>
            <a:chExt cx="1028602" cy="1028602"/>
          </a:xfrm>
        </p:grpSpPr>
        <p:sp>
          <p:nvSpPr>
            <p:cNvPr id="55" name="타원 5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7" name="모서리가 둥근 사각형 설명선 56"/>
          <p:cNvSpPr/>
          <p:nvPr/>
        </p:nvSpPr>
        <p:spPr>
          <a:xfrm>
            <a:off x="1285876" y="6421381"/>
            <a:ext cx="4144808" cy="828012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32.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연구원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다른 공직자 등과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명이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9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어치의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식사를 한 경우 그 비용에 음료수나 주류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비용도 포함되나요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24744" y="753742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59" name="타원 58"/>
          <p:cNvSpPr/>
          <p:nvPr/>
        </p:nvSpPr>
        <p:spPr>
          <a:xfrm>
            <a:off x="5574699" y="5817096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TextBox 59"/>
          <p:cNvSpPr txBox="1"/>
          <p:nvPr/>
        </p:nvSpPr>
        <p:spPr>
          <a:xfrm>
            <a:off x="4005064" y="603265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61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5839460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모서리가 둥근 직사각형 61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354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모서리가 둥근 사각형 설명선 30"/>
          <p:cNvSpPr/>
          <p:nvPr/>
        </p:nvSpPr>
        <p:spPr>
          <a:xfrm>
            <a:off x="1124743" y="7119098"/>
            <a:ext cx="5306229" cy="1938358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공직유관단체’에 해당하는 기관이거나 ‘공무수행사인’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다른 법령에 따라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설치된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각종 위원회의 위원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법령에 따라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공공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기관의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권한을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위임 받은 법인∙단체 또는 기관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법령에 따라 공무상 심의∙평가 등을 하는 개인 또는 법인∙단체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 해당하는 경우에는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법상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해당하여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 등이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금지됩니다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업무관련자인 경우에는 가액 내의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식사도 허용되지 않습니다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332656" y="6465167"/>
            <a:ext cx="785393" cy="785393"/>
            <a:chOff x="-2773933" y="1895364"/>
            <a:chExt cx="1028602" cy="1028602"/>
          </a:xfrm>
        </p:grpSpPr>
        <p:sp>
          <p:nvSpPr>
            <p:cNvPr id="33" name="타원 3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모서리가 둥근 사각형 설명선 34"/>
          <p:cNvSpPr/>
          <p:nvPr/>
        </p:nvSpPr>
        <p:spPr>
          <a:xfrm>
            <a:off x="1110228" y="5390904"/>
            <a:ext cx="4320456" cy="114627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34.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대한 대외 인증 관련하여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인증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심사</a:t>
            </a:r>
            <a:r>
              <a:rPr lang="ko-KR" altLang="en-US" sz="16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위원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인증기관 담당자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인증심사교수 등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과의 식사도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공무수행사인 등에 포함되어 금지되는 것인지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인당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~10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정도의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비용부담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24744" y="6673328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7" name="타원 36"/>
          <p:cNvSpPr/>
          <p:nvPr/>
        </p:nvSpPr>
        <p:spPr>
          <a:xfrm>
            <a:off x="5574699" y="4808983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4221088" y="5002581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39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5" y="4886851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모서리가 둥근 사각형 설명선 50"/>
          <p:cNvSpPr/>
          <p:nvPr/>
        </p:nvSpPr>
        <p:spPr>
          <a:xfrm>
            <a:off x="1124742" y="3202446"/>
            <a:ext cx="4968553" cy="1074262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형식적인 계산으로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n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분의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 나누면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상한액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넘지 않으나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공직자등이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소비한 비용과 제공자가 소비한 금액을 가려낼 수 있는 경우라면 연구원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소비한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비용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 수수 비용이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332656" y="2548516"/>
            <a:ext cx="785393" cy="785393"/>
            <a:chOff x="-2773933" y="1895364"/>
            <a:chExt cx="1028602" cy="1028602"/>
          </a:xfrm>
        </p:grpSpPr>
        <p:sp>
          <p:nvSpPr>
            <p:cNvPr id="53" name="타원 5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5" name="모서리가 둥근 사각형 설명선 54"/>
          <p:cNvSpPr/>
          <p:nvPr/>
        </p:nvSpPr>
        <p:spPr>
          <a:xfrm>
            <a:off x="1124744" y="1308812"/>
            <a:ext cx="4305940" cy="1339932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33. </a:t>
            </a:r>
            <a:r>
              <a:rPr lang="ko-KR" altLang="en-US" sz="16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국과연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연구원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연구용역을 의뢰한 업체 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저녁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 자리를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가졌는데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연구원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만원짜리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스테이크를 먹었고 업체 직원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짜리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스파게티를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먹었습니다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 경우 연구원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접대 수수 비용은 얼마가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되나요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24744" y="275667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57" name="타원 56"/>
          <p:cNvSpPr/>
          <p:nvPr/>
        </p:nvSpPr>
        <p:spPr>
          <a:xfrm>
            <a:off x="5574699" y="704528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4005064" y="920082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59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726892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모서리가 둥근 직사각형 59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33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1124743" y="3803205"/>
            <a:ext cx="5400601" cy="2145183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5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Z</a:t>
            </a:r>
            <a:r>
              <a:rPr lang="ko-KR" altLang="en-US" sz="15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5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 C, D</a:t>
            </a:r>
            <a:r>
              <a:rPr lang="ko-KR" altLang="en-US" sz="15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</a:t>
            </a:r>
            <a:r>
              <a:rPr lang="ko-KR" altLang="en-US" sz="1500" spc="-13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5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받았으나</a:t>
            </a:r>
            <a:r>
              <a:rPr lang="en-US" altLang="ko-KR" sz="15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spc="-13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5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출처는 </a:t>
            </a:r>
            <a:r>
              <a:rPr lang="en-US" altLang="ko-KR" sz="15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5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회사이므로</a:t>
            </a:r>
            <a:r>
              <a:rPr lang="en-US" altLang="ko-KR" sz="15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동일인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(A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으로부터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115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상당의금품등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점심식사 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+ </a:t>
            </a:r>
            <a:r>
              <a:rPr lang="ko-KR" altLang="en-US" sz="1500" spc="-12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그린피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25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+ 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저녁식사 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L 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술 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50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+ 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택시비 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을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받은 것으로 볼 수 있습니다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5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* </a:t>
            </a:r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 </a:t>
            </a:r>
            <a:r>
              <a:rPr lang="ko-KR" altLang="en-US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주류 등의 접대향응을 받은 경우 실제 접대에 소요된 비용을 </a:t>
            </a:r>
            <a:r>
              <a:rPr lang="en-US" altLang="ko-KR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en-US" altLang="ko-KR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</a:t>
            </a:r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기준으로 </a:t>
            </a:r>
            <a:r>
              <a:rPr lang="ko-KR" altLang="en-US" sz="1500" spc="-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해야하나</a:t>
            </a:r>
            <a:r>
              <a:rPr lang="en-US" altLang="ko-KR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각자의 소요 비용을 명확히 알 수 없는 경우에는 </a:t>
            </a:r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</a:t>
            </a:r>
            <a:endParaRPr lang="en-US" altLang="ko-KR" sz="1500" spc="-1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평등하게 </a:t>
            </a:r>
            <a:r>
              <a:rPr lang="ko-KR" altLang="en-US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분할한 금액을 기준으로 </a:t>
            </a:r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함</a:t>
            </a:r>
            <a:endParaRPr lang="en-US" altLang="ko-KR" sz="1500" spc="-1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또한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Z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B,C,D</a:t>
            </a:r>
            <a:r>
              <a:rPr lang="ko-KR" altLang="en-US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</a:t>
            </a:r>
            <a:r>
              <a:rPr lang="ko-KR" altLang="en-US" sz="1500" spc="-12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받은 행위는 같은 날 근접하여 </a:t>
            </a:r>
            <a:r>
              <a:rPr lang="ko-KR" altLang="en-US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이루어졌으므로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시간적 계속</a:t>
            </a:r>
            <a:r>
              <a:rPr lang="en-US" altLang="ko-KR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근접</a:t>
            </a:r>
            <a:r>
              <a:rPr lang="en-US" altLang="ko-KR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성이 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인정되어 </a:t>
            </a:r>
            <a:r>
              <a:rPr lang="en-US" altLang="ko-KR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회로 </a:t>
            </a:r>
            <a:r>
              <a:rPr lang="ko-KR" altLang="en-US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평가할 수 </a:t>
            </a:r>
            <a:r>
              <a:rPr lang="ko-KR" altLang="en-US" sz="15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있습니다</a:t>
            </a:r>
            <a:r>
              <a:rPr lang="en-US" altLang="ko-KR" sz="15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500" spc="-12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32656" y="3149276"/>
            <a:ext cx="785393" cy="785393"/>
            <a:chOff x="-2773933" y="1895364"/>
            <a:chExt cx="1028602" cy="1028602"/>
          </a:xfrm>
        </p:grpSpPr>
        <p:sp>
          <p:nvSpPr>
            <p:cNvPr id="11" name="타원 10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모서리가 둥근 사각형 설명선 12"/>
          <p:cNvSpPr/>
          <p:nvPr/>
        </p:nvSpPr>
        <p:spPr>
          <a:xfrm>
            <a:off x="725353" y="1146772"/>
            <a:ext cx="4849345" cy="1858488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35. OO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사업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제안서평가위원회에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회사의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제안서가 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심의</a:t>
            </a:r>
            <a:endParaRPr lang="en-US" altLang="ko-KR" sz="15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대상으로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상정되었는데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심의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주일 전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심의위원으로 참여하는 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Z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점심을 먹고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20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결재하였고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같은 날 오후 직원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Z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골프를 친 후 </a:t>
            </a:r>
            <a:endParaRPr lang="en-US" altLang="ko-KR" sz="15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그린피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50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결재하였으며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같은 날 저녁 직원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D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100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술과 식사를 접대하고 택시비를 하라며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Z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준 경우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en-US" altLang="ko-KR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Z, 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A, B, C, D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</a:t>
            </a:r>
            <a:endParaRPr lang="en-US" altLang="ko-KR" sz="15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금지법상 </a:t>
            </a:r>
            <a:r>
              <a:rPr lang="ko-KR" altLang="en-US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어떤 제재를 받나요</a:t>
            </a:r>
            <a:r>
              <a:rPr lang="en-US" altLang="ko-KR" sz="15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5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24744" y="335743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5" name="그룹 14"/>
          <p:cNvGrpSpPr/>
          <p:nvPr/>
        </p:nvGrpSpPr>
        <p:grpSpPr>
          <a:xfrm>
            <a:off x="5517232" y="348827"/>
            <a:ext cx="913740" cy="963322"/>
            <a:chOff x="-1517188" y="2599100"/>
            <a:chExt cx="913740" cy="963322"/>
          </a:xfrm>
        </p:grpSpPr>
        <p:sp>
          <p:nvSpPr>
            <p:cNvPr id="16" name="타원 15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005064" y="758041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19" name="모서리가 둥근 사각형 설명선 18"/>
          <p:cNvSpPr/>
          <p:nvPr/>
        </p:nvSpPr>
        <p:spPr>
          <a:xfrm>
            <a:off x="1124744" y="6029596"/>
            <a:ext cx="5400600" cy="2232248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Z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회사로부터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115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받았으므로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형사</a:t>
            </a:r>
            <a:endParaRPr lang="en-US" altLang="ko-KR" sz="15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처벌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(3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년이하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징역 또는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이하 벌금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 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5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 C, D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Z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직무와 관련하여 각각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100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</a:t>
            </a:r>
            <a:endParaRPr lang="en-US" altLang="ko-KR" sz="15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등을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제공하였으므로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각자 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제공액의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매 이상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 이하 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과태로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부과대상에 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5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* </a:t>
            </a:r>
            <a:r>
              <a:rPr lang="ko-KR" altLang="en-US" sz="1500" spc="-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 금지의무가 부과된 제</a:t>
            </a:r>
            <a:r>
              <a:rPr lang="en-US" altLang="ko-KR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8</a:t>
            </a:r>
            <a:r>
              <a:rPr lang="ko-KR" altLang="en-US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 제</a:t>
            </a:r>
            <a:r>
              <a:rPr lang="en-US" altLang="ko-KR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항의 ‘누구든지‘에는 실제 </a:t>
            </a:r>
            <a:endParaRPr lang="en-US" altLang="ko-KR" sz="1500" spc="-1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제공행위를 </a:t>
            </a:r>
            <a:r>
              <a:rPr lang="ko-KR" altLang="en-US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할 수 있는 자연인만 포함되고</a:t>
            </a:r>
            <a:r>
              <a:rPr lang="en-US" altLang="ko-KR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법인은 제외되지만  </a:t>
            </a:r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</a:t>
            </a:r>
            <a:endParaRPr lang="en-US" altLang="ko-KR" sz="1500" spc="-1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B,C,D</a:t>
            </a:r>
            <a:r>
              <a:rPr lang="ko-KR" altLang="en-US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상호 의사연락 하에 공동으로 제공행위를 </a:t>
            </a:r>
            <a:r>
              <a:rPr lang="ko-KR" altLang="en-US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하였다면 형법</a:t>
            </a:r>
            <a:endParaRPr lang="en-US" altLang="ko-KR" sz="1500" spc="-100" dirty="0" smtClean="0">
              <a:solidFill>
                <a:schemeClr val="tx1">
                  <a:lumMod val="50000"/>
                  <a:lumOff val="50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500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500" spc="-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500" spc="-1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 </a:t>
            </a:r>
            <a:r>
              <a:rPr lang="ko-KR" altLang="en-US" sz="1500" spc="-13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공동정범</a:t>
            </a:r>
            <a:r>
              <a:rPr lang="en-US" altLang="ko-KR" sz="1500" spc="-13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(1</a:t>
            </a:r>
            <a:r>
              <a:rPr lang="ko-KR" altLang="en-US" sz="1500" spc="-13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</a:t>
            </a:r>
            <a:r>
              <a:rPr lang="en-US" altLang="ko-KR" sz="1500" spc="-13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100</a:t>
            </a:r>
            <a:r>
              <a:rPr lang="ko-KR" altLang="en-US" sz="1500" spc="-13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ko-KR" altLang="en-US" sz="1500" spc="-13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초과제공</a:t>
            </a:r>
            <a:r>
              <a:rPr lang="en-US" altLang="ko-KR" sz="1500" spc="-13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500" spc="-130" dirty="0">
                <a:solidFill>
                  <a:schemeClr val="tx1">
                    <a:lumMod val="50000"/>
                    <a:lumOff val="50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으로서 모두 형사 처벌될 수 있음</a:t>
            </a:r>
          </a:p>
        </p:txBody>
      </p:sp>
      <p:sp>
        <p:nvSpPr>
          <p:cNvPr id="20" name="모서리가 둥근 사각형 설명선 19"/>
          <p:cNvSpPr/>
          <p:nvPr/>
        </p:nvSpPr>
        <p:spPr>
          <a:xfrm>
            <a:off x="1124743" y="8333853"/>
            <a:ext cx="5400601" cy="939627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회사는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B, C, D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공동정범이 아닐 경우 </a:t>
            </a:r>
            <a:r>
              <a:rPr lang="ko-KR" altLang="en-US" sz="15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양벌규정에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따라 세 개의 과태료 부과대상이나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공동정범으로 인정될 경우 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개의 벌금 부과대상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),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직원의 위반행위를 방지하기 위한 상당한 주의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감독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의무를 게을리 </a:t>
            </a:r>
            <a:endParaRPr lang="en-US" altLang="ko-KR" sz="15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하지 </a:t>
            </a:r>
            <a:r>
              <a:rPr lang="ko-KR" altLang="en-US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않은 경우 면책될 수 </a:t>
            </a:r>
            <a:r>
              <a:rPr lang="ko-KR" altLang="en-US" sz="15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있습니다</a:t>
            </a:r>
            <a:r>
              <a:rPr lang="en-US" altLang="ko-KR" sz="15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5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028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모서리가 둥근 사각형 설명선 39"/>
          <p:cNvSpPr/>
          <p:nvPr/>
        </p:nvSpPr>
        <p:spPr>
          <a:xfrm>
            <a:off x="1215192" y="6665259"/>
            <a:ext cx="5219702" cy="791831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16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상품권 수수는 청탁금지법상의 선물수수 </a:t>
            </a:r>
            <a:r>
              <a:rPr lang="ko-KR" altLang="en-US" sz="1600" spc="-12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상한액인</a:t>
            </a:r>
            <a:r>
              <a:rPr lang="ko-KR" altLang="en-US" sz="16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초과하였으므로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제재대상입니다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관련자인 경우에는 가액내의 선물도 불가합니다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423104" y="5934283"/>
            <a:ext cx="785393" cy="785394"/>
            <a:chOff x="-2773933" y="1895364"/>
            <a:chExt cx="1028602" cy="1028602"/>
          </a:xfrm>
        </p:grpSpPr>
        <p:sp>
          <p:nvSpPr>
            <p:cNvPr id="53" name="타원 5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pic>
          <p:nvPicPr>
            <p:cNvPr id="5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" name="모서리가 둥근 사각형 설명선 43"/>
          <p:cNvSpPr/>
          <p:nvPr/>
        </p:nvSpPr>
        <p:spPr>
          <a:xfrm>
            <a:off x="927160" y="1034422"/>
            <a:ext cx="4593971" cy="186635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36.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방산업체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J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사는 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방사청으로부터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매년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납품건에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대한 원가검증을 받고 있는데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방사청은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 검증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업무를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입찰을 통해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2016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년에는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전문회사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사기업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K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사에 위탁하여 수행하고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있습니다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J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 원가부서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담당자가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K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사의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원가검증단인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L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추석에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상품권을 제공하는 경우 이것이 청탁금지법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위반인가요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5" name="TextBox 28"/>
          <p:cNvSpPr txBox="1"/>
          <p:nvPr/>
        </p:nvSpPr>
        <p:spPr>
          <a:xfrm>
            <a:off x="1215191" y="6142443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46" name="타원 45"/>
          <p:cNvSpPr/>
          <p:nvPr/>
        </p:nvSpPr>
        <p:spPr>
          <a:xfrm>
            <a:off x="5665147" y="452500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7" name="TextBox 30"/>
          <p:cNvSpPr txBox="1"/>
          <p:nvPr/>
        </p:nvSpPr>
        <p:spPr>
          <a:xfrm>
            <a:off x="4311535" y="646099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48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9333" y="530368"/>
            <a:ext cx="598427" cy="59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모서리가 둥근 사각형 설명선 48"/>
          <p:cNvSpPr/>
          <p:nvPr/>
        </p:nvSpPr>
        <p:spPr>
          <a:xfrm>
            <a:off x="927160" y="3044787"/>
            <a:ext cx="4593971" cy="1368152"/>
          </a:xfrm>
          <a:prstGeom prst="wedgeRoundRectCallout">
            <a:avLst>
              <a:gd name="adj1" fmla="val 54926"/>
              <a:gd name="adj2" fmla="val -52945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16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37. J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 총무부서 직원인 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M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은 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L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 같은 아파트에 사는 </a:t>
            </a:r>
            <a:endParaRPr lang="en-US" altLang="ko-KR" sz="1600" spc="-13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주민이라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평소에도 친분이 많아 이번에도 추석선물로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6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과일을 보내려고 한다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관련 있는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부서도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아니고 우리회사에 원가검증을 한다는 사실도 몰랐다면 청탁금지법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위반인가요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0" name="모서리가 둥근 사각형 설명선 49"/>
          <p:cNvSpPr/>
          <p:nvPr/>
        </p:nvSpPr>
        <p:spPr>
          <a:xfrm>
            <a:off x="1215190" y="7570396"/>
            <a:ext cx="4616328" cy="838988"/>
          </a:xfrm>
          <a:prstGeom prst="wedgeRoundRectCallout">
            <a:avLst>
              <a:gd name="adj1" fmla="val -56761"/>
              <a:gd name="adj2" fmla="val -54423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직무와 관련성이 없는 </a:t>
            </a:r>
            <a:r>
              <a:rPr lang="en-US" altLang="ko-KR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100</a:t>
            </a:r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</a:t>
            </a:r>
            <a:r>
              <a:rPr lang="ko-KR" altLang="en-US" sz="1600" spc="-9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수수는 청탁금지법의 제재대상이 아니나</a:t>
            </a:r>
          </a:p>
          <a:p>
            <a:pPr fontAlgn="base"/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직무와 관련성이 있는 경우 제재대상이 될 수 </a:t>
            </a:r>
            <a:r>
              <a:rPr lang="ko-KR" altLang="en-US" sz="1600" spc="-9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있습니다</a:t>
            </a:r>
            <a:r>
              <a:rPr lang="en-US" altLang="ko-KR" sz="1600" spc="-9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spc="-9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1" name="모서리가 둥근 사각형 설명선 50"/>
          <p:cNvSpPr/>
          <p:nvPr/>
        </p:nvSpPr>
        <p:spPr>
          <a:xfrm>
            <a:off x="927160" y="4556956"/>
            <a:ext cx="4593971" cy="1368152"/>
          </a:xfrm>
          <a:prstGeom prst="wedgeRoundRectCallout">
            <a:avLst>
              <a:gd name="adj1" fmla="val 55227"/>
              <a:gd name="adj2" fmla="val -48894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38. 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방사청에서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K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사에 업무를 위탁한 것은 금년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월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일부터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년간이지만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J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사에 직접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검증단을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파견한 것은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월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일부터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월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일까지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개월이라고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할때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J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사의 입장에서는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9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월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28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 현재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K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 직원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L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은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공무수탁사인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인가 그냥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일반인인가요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2" name="모서리가 둥근 사각형 설명선 51"/>
          <p:cNvSpPr/>
          <p:nvPr/>
        </p:nvSpPr>
        <p:spPr>
          <a:xfrm>
            <a:off x="1215191" y="8506500"/>
            <a:ext cx="5219703" cy="838988"/>
          </a:xfrm>
          <a:prstGeom prst="wedgeRoundRectCallout">
            <a:avLst>
              <a:gd name="adj1" fmla="val -56796"/>
              <a:gd name="adj2" fmla="val -54423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위탁업무 수행에 따른 적용기간은 </a:t>
            </a:r>
            <a:r>
              <a:rPr lang="ko-KR" altLang="en-US" sz="1600" spc="-9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상기사와</a:t>
            </a:r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체결된 계약서에 </a:t>
            </a:r>
            <a:endParaRPr lang="en-US" altLang="ko-KR" sz="1600" spc="-9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9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따른 </a:t>
            </a:r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계약기간으로 보아야 하는 것이 타당하며 계약기간 </a:t>
            </a:r>
            <a:r>
              <a:rPr lang="ko-KR" altLang="en-US" sz="1600" spc="-9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만료시</a:t>
            </a:r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까지는 공무수탁사인으로 보아야 할 </a:t>
            </a:r>
            <a:r>
              <a:rPr lang="ko-KR" altLang="en-US" sz="1600" spc="-9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것입니다</a:t>
            </a:r>
            <a:r>
              <a:rPr lang="en-US" altLang="ko-KR" sz="1600" spc="-9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spc="-9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88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지체없이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신고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반환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1124743" y="2870626"/>
            <a:ext cx="5306229" cy="1866350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 두 달 정도 돈을 보관하고 있었으므로 지체 없이 신고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반환한 것으로 보기는 어려우며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지체 없이 신고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반환할 수 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없었던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정당한 사유가 있었던 것으로도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보이지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않으므로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제재대상에서 제외된다고 보기는 어렵습니다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다만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신고 반환이 지체되기는 하였으나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자진하여 신고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반환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하였으므로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제재를 감경하거나 면제할 수 있는 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사유에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32656" y="2216696"/>
            <a:ext cx="785393" cy="785393"/>
            <a:chOff x="-2773933" y="1895364"/>
            <a:chExt cx="1028602" cy="1028602"/>
          </a:xfrm>
        </p:grpSpPr>
        <p:sp>
          <p:nvSpPr>
            <p:cNvPr id="11" name="타원 10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모서리가 둥근 사각형 설명선 12"/>
          <p:cNvSpPr/>
          <p:nvPr/>
        </p:nvSpPr>
        <p:spPr>
          <a:xfrm>
            <a:off x="1110228" y="1214441"/>
            <a:ext cx="4320456" cy="1068752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39. </a:t>
            </a:r>
            <a:r>
              <a:rPr lang="ko-KR" altLang="en-US" sz="16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주무관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방산업체 관련자로부터 돈을 받고 </a:t>
            </a:r>
            <a:r>
              <a:rPr lang="ko-KR" altLang="en-US" sz="1600" spc="-15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두 달 정도 보관하고 있다가</a:t>
            </a:r>
            <a:r>
              <a:rPr lang="en-US" altLang="ko-KR" sz="1600" spc="-15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불안하기도 하고</a:t>
            </a:r>
            <a:r>
              <a:rPr lang="en-US" altLang="ko-KR" sz="1600" spc="-15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내사 등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움직임이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있는 것 같아 나중에 신고하고 돈을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돌려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주었을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 공직자는 면책 되나요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24744" y="242485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5" name="그룹 14"/>
          <p:cNvGrpSpPr/>
          <p:nvPr/>
        </p:nvGrpSpPr>
        <p:grpSpPr>
          <a:xfrm>
            <a:off x="5517232" y="416496"/>
            <a:ext cx="913740" cy="963322"/>
            <a:chOff x="-1517188" y="2599100"/>
            <a:chExt cx="913740" cy="963322"/>
          </a:xfrm>
        </p:grpSpPr>
        <p:sp>
          <p:nvSpPr>
            <p:cNvPr id="16" name="타원 15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005064" y="82571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30" name="모서리가 둥근 사각형 설명선 29"/>
          <p:cNvSpPr/>
          <p:nvPr/>
        </p:nvSpPr>
        <p:spPr>
          <a:xfrm>
            <a:off x="1124743" y="7898632"/>
            <a:ext cx="5306229" cy="1133716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반환으로 보기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어렵습니다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반환은 제공된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금품등이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‘지체 없이’ ‘반환’되어야 하는데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 사안의 경우 제공된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금품등이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‘반환’되었다거나 ‘지체 없이’ 반환되었다고 볼 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없습니다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332656" y="7244702"/>
            <a:ext cx="785393" cy="785393"/>
            <a:chOff x="-2773933" y="1895364"/>
            <a:chExt cx="1028602" cy="1028602"/>
          </a:xfrm>
        </p:grpSpPr>
        <p:sp>
          <p:nvSpPr>
            <p:cNvPr id="32" name="타원 31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3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모서리가 둥근 사각형 설명선 33"/>
          <p:cNvSpPr/>
          <p:nvPr/>
        </p:nvSpPr>
        <p:spPr>
          <a:xfrm>
            <a:off x="1110228" y="5534921"/>
            <a:ext cx="4320456" cy="170978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40.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소속 직원이 허용금액을 초과하는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식사와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주류를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공무원등에게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접대한 이후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공무원등이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같은 금액 상당의 음식과 주류를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직원에게 접대 하였다면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공무원등은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자신이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받은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회사 직원에게 지체 없이 반환하였다고 인정 될 수 있나요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24744" y="7452863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6" name="타원 35"/>
          <p:cNvSpPr/>
          <p:nvPr/>
        </p:nvSpPr>
        <p:spPr>
          <a:xfrm>
            <a:off x="5574699" y="4953000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4221088" y="5146598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38" name="Picture 2" descr="C:\Users\user\Desktop\company1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5" y="5030868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390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지체없이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신고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반환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9" name="모서리가 둥근 사각형 설명선 38"/>
          <p:cNvSpPr/>
          <p:nvPr/>
        </p:nvSpPr>
        <p:spPr>
          <a:xfrm>
            <a:off x="1124744" y="7773029"/>
            <a:ext cx="5190332" cy="1455555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가액기준을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초과하는 경조사비를 수수한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초과부분을 반환하여야 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가액기준 초과 경조사비 전액이 수수 금지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해당하므로 제공자는 경조사비 전액을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기준으로 과태료를 부과하며 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공직자등이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가액기준 초과부분을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반환하지 않은 경우에도 경조사비 전액을 기준으로 과태료를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부과합니다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332656" y="7119099"/>
            <a:ext cx="785393" cy="785393"/>
            <a:chOff x="-2773933" y="1895364"/>
            <a:chExt cx="1028602" cy="1028602"/>
          </a:xfrm>
        </p:grpSpPr>
        <p:sp>
          <p:nvSpPr>
            <p:cNvPr id="42" name="타원 41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모서리가 둥근 사각형 설명선 44"/>
          <p:cNvSpPr/>
          <p:nvPr/>
        </p:nvSpPr>
        <p:spPr>
          <a:xfrm>
            <a:off x="1124744" y="6399018"/>
            <a:ext cx="4305939" cy="72008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42.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경조사비로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받은 경우 가액한도를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초과한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부분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반환하면 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24744" y="732726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47" name="그룹 46"/>
          <p:cNvGrpSpPr/>
          <p:nvPr/>
        </p:nvGrpSpPr>
        <p:grpSpPr>
          <a:xfrm>
            <a:off x="5517232" y="5601072"/>
            <a:ext cx="913740" cy="963322"/>
            <a:chOff x="-1517188" y="2599100"/>
            <a:chExt cx="913740" cy="963322"/>
          </a:xfrm>
        </p:grpSpPr>
        <p:sp>
          <p:nvSpPr>
            <p:cNvPr id="48" name="타원 47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9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0" name="TextBox 49"/>
          <p:cNvSpPr txBox="1"/>
          <p:nvPr/>
        </p:nvSpPr>
        <p:spPr>
          <a:xfrm>
            <a:off x="4005064" y="6010286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24" name="모서리가 둥근 사각형 설명선 23"/>
          <p:cNvSpPr/>
          <p:nvPr/>
        </p:nvSpPr>
        <p:spPr>
          <a:xfrm>
            <a:off x="1110227" y="2936776"/>
            <a:ext cx="5306229" cy="2664296"/>
          </a:xfrm>
          <a:prstGeom prst="wedgeRoundRectCallout">
            <a:avLst>
              <a:gd name="adj1" fmla="val -56748"/>
              <a:gd name="adj2" fmla="val -38551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원칙적으로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초과 금품 등을 수수한 공직자 등은 직무관련 여부 및 기부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후원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증여 등 그 명목에 관계없이 형사처벌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년 이하 징역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이하 벌금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그러나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수수금지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받은 사실을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소속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기관장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등에게 지체 없이 신고하거나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제공자에게 그 수수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금지 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지체 없이 반환한 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공직자등은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처벌대상에서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제외됩니다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A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장례를 치르고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일정도 지난 후 부의금을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정리하다가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비로소 수수금지 금품 등을 받은 것을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확인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하였으므로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확인한 즉시 청탁금지법상 신고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반환의무를 이행할 경우 제재대상에서 제외 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318140" y="2360712"/>
            <a:ext cx="785393" cy="785393"/>
            <a:chOff x="-2773933" y="1895364"/>
            <a:chExt cx="1028602" cy="1028602"/>
          </a:xfrm>
        </p:grpSpPr>
        <p:sp>
          <p:nvSpPr>
            <p:cNvPr id="26" name="타원 25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7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모서리가 둥근 사각형 설명선 27"/>
          <p:cNvSpPr/>
          <p:nvPr/>
        </p:nvSpPr>
        <p:spPr>
          <a:xfrm>
            <a:off x="1095712" y="1214441"/>
            <a:ext cx="4320455" cy="1290287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41.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국장급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장군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부친상을 당하여 장례를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치르고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일정도 지난 후 부의금을 정리하다가 비로소 방산업체 임원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경조사비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200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낸 것을 확인한 경우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어떻게 처리해야 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10228" y="2568873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52" name="그룹 51"/>
          <p:cNvGrpSpPr/>
          <p:nvPr/>
        </p:nvGrpSpPr>
        <p:grpSpPr>
          <a:xfrm>
            <a:off x="5502716" y="416496"/>
            <a:ext cx="913740" cy="963322"/>
            <a:chOff x="-1517188" y="2599100"/>
            <a:chExt cx="913740" cy="963322"/>
          </a:xfrm>
        </p:grpSpPr>
        <p:sp>
          <p:nvSpPr>
            <p:cNvPr id="53" name="타원 52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4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5" name="TextBox 54"/>
          <p:cNvSpPr txBox="1"/>
          <p:nvPr/>
        </p:nvSpPr>
        <p:spPr>
          <a:xfrm>
            <a:off x="3990548" y="82571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215991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경조사비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2" name="모서리가 둥근 사각형 설명선 31"/>
          <p:cNvSpPr/>
          <p:nvPr/>
        </p:nvSpPr>
        <p:spPr>
          <a:xfrm>
            <a:off x="1124743" y="3014642"/>
            <a:ext cx="4968553" cy="1074262"/>
          </a:xfrm>
          <a:prstGeom prst="wedgeRoundRectCallout">
            <a:avLst>
              <a:gd name="adj1" fmla="val -54922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경조사의 범위는 본인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직계비속의 결혼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본인과 배우자 혹은 본인이나 배우자의 직계 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비속의 사망으로 </a:t>
            </a:r>
            <a:endParaRPr lang="en-US" altLang="ko-KR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한정됩니다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그 밖의 생일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돌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회갑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집들이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승진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출판기념회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등은 경조사에 해당하지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않습니다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</p:txBody>
      </p:sp>
      <p:grpSp>
        <p:nvGrpSpPr>
          <p:cNvPr id="33" name="그룹 32"/>
          <p:cNvGrpSpPr/>
          <p:nvPr/>
        </p:nvGrpSpPr>
        <p:grpSpPr>
          <a:xfrm>
            <a:off x="332656" y="2360712"/>
            <a:ext cx="785393" cy="785393"/>
            <a:chOff x="-2773933" y="1895364"/>
            <a:chExt cx="1028602" cy="1028602"/>
          </a:xfrm>
        </p:grpSpPr>
        <p:sp>
          <p:nvSpPr>
            <p:cNvPr id="34" name="타원 33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5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모서리가 둥근 사각형 설명선 35"/>
          <p:cNvSpPr/>
          <p:nvPr/>
        </p:nvSpPr>
        <p:spPr>
          <a:xfrm>
            <a:off x="1700808" y="1740861"/>
            <a:ext cx="3729876" cy="61985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43. 10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경조사비는 허용되는데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경조사비의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범위는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어디까지인가요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24744" y="2568873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8" name="타원 37"/>
          <p:cNvSpPr/>
          <p:nvPr/>
        </p:nvSpPr>
        <p:spPr>
          <a:xfrm>
            <a:off x="5574699" y="1136576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4005064" y="135213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40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1158940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모서리가 둥근 사각형 설명선 22"/>
          <p:cNvSpPr/>
          <p:nvPr/>
        </p:nvSpPr>
        <p:spPr>
          <a:xfrm>
            <a:off x="1124744" y="5390904"/>
            <a:ext cx="4341944" cy="858239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44.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영업담당자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화환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만원짜리를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회사명의로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보내고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별도 조의금은 본인 개인경비로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내는 것은 청탁금지법 위반인가요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610704" y="4808984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TextBox 30"/>
          <p:cNvSpPr txBox="1"/>
          <p:nvPr/>
        </p:nvSpPr>
        <p:spPr>
          <a:xfrm>
            <a:off x="4257092" y="5002581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26" name="Picture 2" descr="C:\Users\user\Desktop\company1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4890" y="4886850"/>
            <a:ext cx="598427" cy="59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모서리가 둥근 사각형 설명선 26"/>
          <p:cNvSpPr/>
          <p:nvPr/>
        </p:nvSpPr>
        <p:spPr>
          <a:xfrm>
            <a:off x="1124743" y="6975081"/>
            <a:ext cx="4849360" cy="1643158"/>
          </a:xfrm>
          <a:prstGeom prst="wedgeRoundRectCallout">
            <a:avLst>
              <a:gd name="adj1" fmla="val -53364"/>
              <a:gd name="adj2" fmla="val -3596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동일 회사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법인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예산으로 여러 사람이 경조사비를 내는 경우에는 동일 출처로 보아 총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한도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내에서만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허용되나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개인적 친분에 의해 개인의 자금으로 경조사비를 내는 경우에는 별개 제공으로 보아 허용될 수 있습니다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단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업무관련자인 경우에는 가액 내의 경조사비도 불가합니다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332656" y="6321151"/>
            <a:ext cx="785393" cy="785393"/>
            <a:chOff x="-2773933" y="1895364"/>
            <a:chExt cx="1028602" cy="1028602"/>
          </a:xfrm>
        </p:grpSpPr>
        <p:sp>
          <p:nvSpPr>
            <p:cNvPr id="29" name="타원 28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0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" name="TextBox 51"/>
          <p:cNvSpPr txBox="1"/>
          <p:nvPr/>
        </p:nvSpPr>
        <p:spPr>
          <a:xfrm>
            <a:off x="1124744" y="6529312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241951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경조사비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1160749" y="3381378"/>
            <a:ext cx="5109802" cy="1997812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청탁금지법에서는 본인과 공직자의 배우자에 대한 청탁 및 금품수수를 제한하고 있어 공무원의 친족에 대한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부의는 제제대상에 해당하지 않습니다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단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담당자와 사전에 의사연락이 있는 등 부조를 사유로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업무상 청탁 또는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대가성이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인정될 경우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뇌물죄에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해당할 수 있습니다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  <a:p>
            <a:pPr fontAlgn="base"/>
            <a:endParaRPr lang="en-US" altLang="ko-KR" sz="5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4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* 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구체적인 상황에 따라 </a:t>
            </a:r>
            <a:r>
              <a:rPr lang="ko-KR" altLang="en-US" sz="14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권익위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등의 유권해석이 </a:t>
            </a:r>
            <a:r>
              <a:rPr lang="ko-KR" altLang="en-US" sz="1400" spc="-10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필요한 사항입니다</a:t>
            </a:r>
            <a:r>
              <a:rPr lang="en-US" altLang="ko-KR" sz="14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4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368661" y="2733306"/>
            <a:ext cx="785393" cy="785394"/>
            <a:chOff x="-2773933" y="1895364"/>
            <a:chExt cx="1028602" cy="1028602"/>
          </a:xfrm>
        </p:grpSpPr>
        <p:sp>
          <p:nvSpPr>
            <p:cNvPr id="55" name="타원 5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pic>
          <p:nvPicPr>
            <p:cNvPr id="5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모서리가 둥근 사각형 설명선 24"/>
          <p:cNvSpPr/>
          <p:nvPr/>
        </p:nvSpPr>
        <p:spPr>
          <a:xfrm>
            <a:off x="872717" y="1430464"/>
            <a:ext cx="4593971" cy="114627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45.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회사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방산부문 영업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담당자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업무상 잘 알고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지내던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과장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형님이 돌아가셨다는 부고를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받았습니다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담당자의 형님喪에 조의금을 내는 </a:t>
            </a:r>
            <a:r>
              <a:rPr lang="ko-KR" altLang="en-US" sz="1600" spc="-12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것은 청탁금지법 상 허용되는 경조사비 지급 대상인가요</a:t>
            </a:r>
            <a:r>
              <a:rPr lang="en-US" altLang="ko-KR" sz="1600" spc="-12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12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6" name="TextBox 28"/>
          <p:cNvSpPr txBox="1"/>
          <p:nvPr/>
        </p:nvSpPr>
        <p:spPr>
          <a:xfrm>
            <a:off x="1160748" y="294146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27" name="타원 26"/>
          <p:cNvSpPr/>
          <p:nvPr/>
        </p:nvSpPr>
        <p:spPr>
          <a:xfrm>
            <a:off x="5610704" y="848544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TextBox 30"/>
          <p:cNvSpPr txBox="1"/>
          <p:nvPr/>
        </p:nvSpPr>
        <p:spPr>
          <a:xfrm>
            <a:off x="4257092" y="1042141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29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4890" y="926410"/>
            <a:ext cx="598427" cy="59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모서리가 둥근 사각형 설명선 16"/>
          <p:cNvSpPr/>
          <p:nvPr/>
        </p:nvSpPr>
        <p:spPr>
          <a:xfrm>
            <a:off x="1124743" y="8199218"/>
            <a:ext cx="4485961" cy="570206"/>
          </a:xfrm>
          <a:prstGeom prst="wedgeRoundRectCallout">
            <a:avLst>
              <a:gd name="adj1" fmla="val -53364"/>
              <a:gd name="adj2" fmla="val -3596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경조사비와 화환을 보낸 경우 합산하여 가액기준 위반 여부를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판단합니다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332656" y="7545288"/>
            <a:ext cx="785393" cy="785393"/>
            <a:chOff x="-2773933" y="1895364"/>
            <a:chExt cx="1028602" cy="1028602"/>
          </a:xfrm>
        </p:grpSpPr>
        <p:sp>
          <p:nvSpPr>
            <p:cNvPr id="19" name="타원 18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0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모서리가 둥근 사각형 설명선 20"/>
          <p:cNvSpPr/>
          <p:nvPr/>
        </p:nvSpPr>
        <p:spPr>
          <a:xfrm>
            <a:off x="1124744" y="6565398"/>
            <a:ext cx="4305940" cy="835874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46.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경조사가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발생하였을 경우 축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부의금과 함께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화환도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보내고 있는데 이 경우 경조사비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만원에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포함이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되나요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24744" y="7753449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2" name="타원 31"/>
          <p:cNvSpPr/>
          <p:nvPr/>
        </p:nvSpPr>
        <p:spPr>
          <a:xfrm>
            <a:off x="5574699" y="5961112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4005064" y="6176666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34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5983476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323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골프접대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2" name="모서리가 둥근 사각형 설명선 21"/>
          <p:cNvSpPr/>
          <p:nvPr/>
        </p:nvSpPr>
        <p:spPr>
          <a:xfrm>
            <a:off x="1124743" y="2739164"/>
            <a:ext cx="5306229" cy="2213836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직무관련성이 인정되는 이상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원칙적으로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골프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접대는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허용된다고 보기 어렵습니다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</a:p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공무원과 전혀 직무관련성이 없는 사이라면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매 회계연도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이하의 골프접대는 허용될 수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있습니다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다만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1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100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또는 매 회계연도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300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초과할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경우에는 직무 관련 여부 및 기부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후원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증여 등 그 명목에 관계없이 청탁금지법상 제재대상임을 유의해야 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332656" y="2085234"/>
            <a:ext cx="785393" cy="785393"/>
            <a:chOff x="-2773933" y="1895364"/>
            <a:chExt cx="1028602" cy="1028602"/>
          </a:xfrm>
        </p:grpSpPr>
        <p:sp>
          <p:nvSpPr>
            <p:cNvPr id="24" name="타원 23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5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모서리가 둥근 사각형 설명선 25"/>
          <p:cNvSpPr/>
          <p:nvPr/>
        </p:nvSpPr>
        <p:spPr>
          <a:xfrm>
            <a:off x="2420888" y="1371011"/>
            <a:ext cx="3009795" cy="786231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47.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공무원에게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골프접대는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얼마까지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할 수 있나요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24744" y="229339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28" name="타원 27"/>
          <p:cNvSpPr/>
          <p:nvPr/>
        </p:nvSpPr>
        <p:spPr>
          <a:xfrm>
            <a:off x="5574699" y="789090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4221088" y="982688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30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5" y="866958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모서리가 둥근 사각형 설명선 31"/>
          <p:cNvSpPr/>
          <p:nvPr/>
        </p:nvSpPr>
        <p:spPr>
          <a:xfrm>
            <a:off x="1124743" y="7839178"/>
            <a:ext cx="4824537" cy="1074262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골프 회원권 소지자와 동반하며 받는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그린피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우대 등 할인은 선물이 아닌 금품에 해당하므로 허용되지 </a:t>
            </a:r>
            <a:endParaRPr lang="en-US" altLang="ko-KR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않고 공직자 등은 할인 받지 않은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골프비를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지불해야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33" name="그룹 32"/>
          <p:cNvGrpSpPr/>
          <p:nvPr/>
        </p:nvGrpSpPr>
        <p:grpSpPr>
          <a:xfrm>
            <a:off x="332656" y="7185248"/>
            <a:ext cx="785393" cy="785393"/>
            <a:chOff x="-2773933" y="1895364"/>
            <a:chExt cx="1028602" cy="1028602"/>
          </a:xfrm>
        </p:grpSpPr>
        <p:sp>
          <p:nvSpPr>
            <p:cNvPr id="34" name="타원 33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5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모서리가 둥근 사각형 설명선 35"/>
          <p:cNvSpPr/>
          <p:nvPr/>
        </p:nvSpPr>
        <p:spPr>
          <a:xfrm>
            <a:off x="1340768" y="6061341"/>
            <a:ext cx="4089916" cy="1116044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48. </a:t>
            </a:r>
            <a:r>
              <a:rPr lang="ko-KR" altLang="en-US" sz="1600" spc="-7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공직자등이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골프 회원권을 가진 사업자와 함께 골프를 치면서 동반자에게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주어지는 회원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준회원 우대를 받아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~10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정도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그린피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우대를 받는다면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124744" y="7393409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8" name="타원 37"/>
          <p:cNvSpPr/>
          <p:nvPr/>
        </p:nvSpPr>
        <p:spPr>
          <a:xfrm>
            <a:off x="5574699" y="5457056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4005064" y="567261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40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5479420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167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둥근 직사각형 105"/>
          <p:cNvSpPr/>
          <p:nvPr/>
        </p:nvSpPr>
        <p:spPr>
          <a:xfrm>
            <a:off x="765652" y="2963004"/>
            <a:ext cx="2520018" cy="828297"/>
          </a:xfrm>
          <a:prstGeom prst="round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거액의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수수하더라도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대가성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등이 없다는 이유로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처벌 받지 않아 국민 불신 증가</a:t>
            </a:r>
          </a:p>
        </p:txBody>
      </p:sp>
      <p:sp>
        <p:nvSpPr>
          <p:cNvPr id="107" name="모서리가 둥근 직사각형 106"/>
          <p:cNvSpPr/>
          <p:nvPr/>
        </p:nvSpPr>
        <p:spPr>
          <a:xfrm>
            <a:off x="752009" y="6386905"/>
            <a:ext cx="2328395" cy="686386"/>
          </a:xfrm>
          <a:prstGeom prst="round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공직자등이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부정청탁을 받거나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제공 받을 경우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직무수행의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공정성 저해</a:t>
            </a:r>
          </a:p>
        </p:txBody>
      </p:sp>
      <p:sp>
        <p:nvSpPr>
          <p:cNvPr id="108" name="모서리가 둥근 직사각형 107"/>
          <p:cNvSpPr/>
          <p:nvPr/>
        </p:nvSpPr>
        <p:spPr>
          <a:xfrm>
            <a:off x="752009" y="7145299"/>
            <a:ext cx="2489133" cy="686386"/>
          </a:xfrm>
          <a:prstGeom prst="round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공직자등의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배우자를 통한 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간접적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우회적인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제공으로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선의의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400" spc="-1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피해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09" name="모서리가 둥근 직사각형 108"/>
          <p:cNvSpPr/>
          <p:nvPr/>
        </p:nvSpPr>
        <p:spPr>
          <a:xfrm>
            <a:off x="3789302" y="3980906"/>
            <a:ext cx="2520018" cy="686386"/>
          </a:xfrm>
          <a:prstGeom prst="round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행위 금지를 통해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부정부패로 이어지는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연결고리 차단</a:t>
            </a:r>
          </a:p>
        </p:txBody>
      </p:sp>
      <p:sp>
        <p:nvSpPr>
          <p:cNvPr id="110" name="모서리가 둥근 직사각형 109"/>
          <p:cNvSpPr/>
          <p:nvPr/>
        </p:nvSpPr>
        <p:spPr>
          <a:xfrm>
            <a:off x="3789302" y="4842678"/>
            <a:ext cx="2520018" cy="686386"/>
          </a:xfrm>
          <a:prstGeom prst="round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직무관련성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대가성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등이 없어도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 가능토록 하여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국민 신뢰 회복</a:t>
            </a:r>
          </a:p>
        </p:txBody>
      </p:sp>
      <p:sp>
        <p:nvSpPr>
          <p:cNvPr id="111" name="모서리가 둥근 직사각형 110"/>
          <p:cNvSpPr/>
          <p:nvPr/>
        </p:nvSpPr>
        <p:spPr>
          <a:xfrm>
            <a:off x="3723377" y="7586611"/>
            <a:ext cx="2585943" cy="887324"/>
          </a:xfrm>
          <a:prstGeom prst="round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신고 등 절차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준수시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사후 발생할 수 있는 책임으로부터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선량한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공직자등을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보호하여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공정한 직무수행 담보</a:t>
            </a:r>
          </a:p>
        </p:txBody>
      </p:sp>
      <p:sp>
        <p:nvSpPr>
          <p:cNvPr id="112" name="모서리가 둥근 직사각형 111"/>
          <p:cNvSpPr/>
          <p:nvPr/>
        </p:nvSpPr>
        <p:spPr>
          <a:xfrm>
            <a:off x="3723377" y="8556409"/>
            <a:ext cx="2585943" cy="686386"/>
          </a:xfrm>
          <a:prstGeom prst="round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배우자의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 사실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인지시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신고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반환하면 면책되도록 하여</a:t>
            </a:r>
            <a:endParaRPr lang="en-US" altLang="ko-KR" sz="1400" spc="-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4370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선의의 </a:t>
            </a:r>
            <a:r>
              <a:rPr lang="ko-KR" altLang="en-US" sz="1400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보호</a:t>
            </a:r>
          </a:p>
        </p:txBody>
      </p:sp>
      <p:sp>
        <p:nvSpPr>
          <p:cNvPr id="43" name="모서리가 둥근 직사각형 42"/>
          <p:cNvSpPr/>
          <p:nvPr/>
        </p:nvSpPr>
        <p:spPr>
          <a:xfrm>
            <a:off x="561730" y="474024"/>
            <a:ext cx="5891606" cy="400097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청탁금지법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및 </a:t>
            </a:r>
            <a:r>
              <a:rPr lang="ko-KR" altLang="en-US" sz="14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수수의 금지에 관한 법률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이란</a:t>
            </a:r>
            <a:r>
              <a:rPr lang="en-US" altLang="ko-KR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332656" y="416496"/>
            <a:ext cx="477853" cy="462516"/>
            <a:chOff x="87228" y="815296"/>
            <a:chExt cx="1614183" cy="1562376"/>
          </a:xfrm>
        </p:grpSpPr>
        <p:grpSp>
          <p:nvGrpSpPr>
            <p:cNvPr id="21" name="그룹 20"/>
            <p:cNvGrpSpPr/>
            <p:nvPr/>
          </p:nvGrpSpPr>
          <p:grpSpPr>
            <a:xfrm>
              <a:off x="497055" y="815296"/>
              <a:ext cx="790451" cy="771008"/>
              <a:chOff x="1556792" y="3368824"/>
              <a:chExt cx="1728192" cy="1728192"/>
            </a:xfrm>
          </p:grpSpPr>
          <p:sp>
            <p:nvSpPr>
              <p:cNvPr id="37" name="직각 삼각형 36"/>
              <p:cNvSpPr/>
              <p:nvPr/>
            </p:nvSpPr>
            <p:spPr>
              <a:xfrm>
                <a:off x="2420888" y="3368824"/>
                <a:ext cx="864096" cy="864096"/>
              </a:xfrm>
              <a:prstGeom prst="rtTriangl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직각 삼각형 37"/>
              <p:cNvSpPr/>
              <p:nvPr/>
            </p:nvSpPr>
            <p:spPr>
              <a:xfrm rot="16200000">
                <a:off x="1556792" y="3368824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" name="직각 삼각형 38"/>
              <p:cNvSpPr/>
              <p:nvPr/>
            </p:nvSpPr>
            <p:spPr>
              <a:xfrm rot="5400000">
                <a:off x="2420888" y="4232920"/>
                <a:ext cx="864096" cy="864096"/>
              </a:xfrm>
              <a:prstGeom prst="rtTriangl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직각 삼각형 39"/>
              <p:cNvSpPr/>
              <p:nvPr/>
            </p:nvSpPr>
            <p:spPr>
              <a:xfrm rot="16200000" flipH="1">
                <a:off x="1556792" y="4232920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2" name="그룹 21"/>
            <p:cNvGrpSpPr/>
            <p:nvPr/>
          </p:nvGrpSpPr>
          <p:grpSpPr>
            <a:xfrm>
              <a:off x="87228" y="1209401"/>
              <a:ext cx="790451" cy="771008"/>
              <a:chOff x="1556792" y="3368824"/>
              <a:chExt cx="1728192" cy="1728192"/>
            </a:xfrm>
          </p:grpSpPr>
          <p:sp>
            <p:nvSpPr>
              <p:cNvPr id="33" name="직각 삼각형 32"/>
              <p:cNvSpPr/>
              <p:nvPr/>
            </p:nvSpPr>
            <p:spPr>
              <a:xfrm>
                <a:off x="2420888" y="3368824"/>
                <a:ext cx="864096" cy="864096"/>
              </a:xfrm>
              <a:prstGeom prst="rtTriangl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직각 삼각형 33"/>
              <p:cNvSpPr/>
              <p:nvPr/>
            </p:nvSpPr>
            <p:spPr>
              <a:xfrm rot="16200000">
                <a:off x="1556792" y="3368824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직각 삼각형 34"/>
              <p:cNvSpPr/>
              <p:nvPr/>
            </p:nvSpPr>
            <p:spPr>
              <a:xfrm rot="5400000">
                <a:off x="2420888" y="4232920"/>
                <a:ext cx="864096" cy="864096"/>
              </a:xfrm>
              <a:prstGeom prst="rtTriangl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직각 삼각형 35"/>
              <p:cNvSpPr/>
              <p:nvPr/>
            </p:nvSpPr>
            <p:spPr>
              <a:xfrm rot="16200000" flipH="1">
                <a:off x="1556792" y="4232920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3" name="그룹 22"/>
            <p:cNvGrpSpPr/>
            <p:nvPr/>
          </p:nvGrpSpPr>
          <p:grpSpPr>
            <a:xfrm>
              <a:off x="910960" y="1212559"/>
              <a:ext cx="790451" cy="771008"/>
              <a:chOff x="1556792" y="3368824"/>
              <a:chExt cx="1728192" cy="1728192"/>
            </a:xfrm>
          </p:grpSpPr>
          <p:sp>
            <p:nvSpPr>
              <p:cNvPr id="29" name="직각 삼각형 28"/>
              <p:cNvSpPr/>
              <p:nvPr/>
            </p:nvSpPr>
            <p:spPr>
              <a:xfrm>
                <a:off x="2420888" y="3368824"/>
                <a:ext cx="864096" cy="864096"/>
              </a:xfrm>
              <a:prstGeom prst="rtTriangl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직각 삼각형 29"/>
              <p:cNvSpPr/>
              <p:nvPr/>
            </p:nvSpPr>
            <p:spPr>
              <a:xfrm rot="16200000">
                <a:off x="1556792" y="3368824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각 삼각형 30"/>
              <p:cNvSpPr/>
              <p:nvPr/>
            </p:nvSpPr>
            <p:spPr>
              <a:xfrm rot="5400000">
                <a:off x="2420888" y="4232920"/>
                <a:ext cx="864096" cy="864096"/>
              </a:xfrm>
              <a:prstGeom prst="rtTriangl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직각 삼각형 31"/>
              <p:cNvSpPr/>
              <p:nvPr/>
            </p:nvSpPr>
            <p:spPr>
              <a:xfrm rot="16200000" flipH="1">
                <a:off x="1556792" y="4232920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4" name="그룹 23"/>
            <p:cNvGrpSpPr/>
            <p:nvPr/>
          </p:nvGrpSpPr>
          <p:grpSpPr>
            <a:xfrm>
              <a:off x="501133" y="1606664"/>
              <a:ext cx="790451" cy="771008"/>
              <a:chOff x="1556792" y="3368824"/>
              <a:chExt cx="1728192" cy="1728192"/>
            </a:xfrm>
          </p:grpSpPr>
          <p:sp>
            <p:nvSpPr>
              <p:cNvPr id="25" name="직각 삼각형 24"/>
              <p:cNvSpPr/>
              <p:nvPr/>
            </p:nvSpPr>
            <p:spPr>
              <a:xfrm>
                <a:off x="2420888" y="3368824"/>
                <a:ext cx="864096" cy="864096"/>
              </a:xfrm>
              <a:prstGeom prst="rtTriangl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 rot="16200000">
                <a:off x="1556792" y="3368824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2420888" y="4232920"/>
                <a:ext cx="864096" cy="864096"/>
              </a:xfrm>
              <a:prstGeom prst="rtTriangl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6200000" flipH="1">
                <a:off x="1556792" y="4232920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449657" y="1136576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1. 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제정의의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9" name="아래쪽 화살표 246"/>
          <p:cNvSpPr/>
          <p:nvPr/>
        </p:nvSpPr>
        <p:spPr>
          <a:xfrm rot="19127687">
            <a:off x="1336539" y="3232324"/>
            <a:ext cx="4828268" cy="701961"/>
          </a:xfrm>
          <a:custGeom>
            <a:avLst/>
            <a:gdLst>
              <a:gd name="connsiteX0" fmla="*/ 0 w 4580212"/>
              <a:gd name="connsiteY0" fmla="*/ 964683 h 1929365"/>
              <a:gd name="connsiteX1" fmla="*/ 1145053 w 4580212"/>
              <a:gd name="connsiteY1" fmla="*/ 964683 h 1929365"/>
              <a:gd name="connsiteX2" fmla="*/ 1145053 w 4580212"/>
              <a:gd name="connsiteY2" fmla="*/ 0 h 1929365"/>
              <a:gd name="connsiteX3" fmla="*/ 3435159 w 4580212"/>
              <a:gd name="connsiteY3" fmla="*/ 0 h 1929365"/>
              <a:gd name="connsiteX4" fmla="*/ 3435159 w 4580212"/>
              <a:gd name="connsiteY4" fmla="*/ 964683 h 1929365"/>
              <a:gd name="connsiteX5" fmla="*/ 4580212 w 4580212"/>
              <a:gd name="connsiteY5" fmla="*/ 964683 h 1929365"/>
              <a:gd name="connsiteX6" fmla="*/ 2290106 w 4580212"/>
              <a:gd name="connsiteY6" fmla="*/ 1929365 h 1929365"/>
              <a:gd name="connsiteX7" fmla="*/ 0 w 4580212"/>
              <a:gd name="connsiteY7" fmla="*/ 964683 h 1929365"/>
              <a:gd name="connsiteX0" fmla="*/ 2817347 w 7397559"/>
              <a:gd name="connsiteY0" fmla="*/ 3208011 h 4172693"/>
              <a:gd name="connsiteX1" fmla="*/ 3962400 w 7397559"/>
              <a:gd name="connsiteY1" fmla="*/ 3208011 h 4172693"/>
              <a:gd name="connsiteX2" fmla="*/ 0 w 7397559"/>
              <a:gd name="connsiteY2" fmla="*/ 0 h 4172693"/>
              <a:gd name="connsiteX3" fmla="*/ 6252506 w 7397559"/>
              <a:gd name="connsiteY3" fmla="*/ 2243328 h 4172693"/>
              <a:gd name="connsiteX4" fmla="*/ 6252506 w 7397559"/>
              <a:gd name="connsiteY4" fmla="*/ 3208011 h 4172693"/>
              <a:gd name="connsiteX5" fmla="*/ 7397559 w 7397559"/>
              <a:gd name="connsiteY5" fmla="*/ 3208011 h 4172693"/>
              <a:gd name="connsiteX6" fmla="*/ 5107453 w 7397559"/>
              <a:gd name="connsiteY6" fmla="*/ 4172693 h 4172693"/>
              <a:gd name="connsiteX7" fmla="*/ 2817347 w 7397559"/>
              <a:gd name="connsiteY7" fmla="*/ 3208011 h 4172693"/>
              <a:gd name="connsiteX0" fmla="*/ 2817347 w 10105178"/>
              <a:gd name="connsiteY0" fmla="*/ 3208011 h 4172693"/>
              <a:gd name="connsiteX1" fmla="*/ 3962400 w 10105178"/>
              <a:gd name="connsiteY1" fmla="*/ 3208011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962400 w 10105178"/>
              <a:gd name="connsiteY1" fmla="*/ 3208011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608832 w 10105178"/>
              <a:gd name="connsiteY1" fmla="*/ 3183627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608832 w 10105178"/>
              <a:gd name="connsiteY1" fmla="*/ 3183627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496090 w 12653306"/>
              <a:gd name="connsiteY4" fmla="*/ 3305547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496090 w 12653306"/>
              <a:gd name="connsiteY4" fmla="*/ 3305547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764314 w 12653306"/>
              <a:gd name="connsiteY4" fmla="*/ 3293355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764314 w 12653306"/>
              <a:gd name="connsiteY4" fmla="*/ 3293355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53306" h="4270229">
                <a:moveTo>
                  <a:pt x="4060931" y="3305547"/>
                </a:moveTo>
                <a:lnTo>
                  <a:pt x="4852416" y="3281163"/>
                </a:lnTo>
                <a:cubicBezTo>
                  <a:pt x="3580384" y="1626610"/>
                  <a:pt x="2125472" y="654809"/>
                  <a:pt x="0" y="0"/>
                </a:cubicBezTo>
                <a:lnTo>
                  <a:pt x="12653306" y="109728"/>
                </a:lnTo>
                <a:cubicBezTo>
                  <a:pt x="10958618" y="638553"/>
                  <a:pt x="8922554" y="1801362"/>
                  <a:pt x="7764314" y="3293355"/>
                </a:cubicBezTo>
                <a:lnTo>
                  <a:pt x="8641143" y="3305547"/>
                </a:lnTo>
                <a:lnTo>
                  <a:pt x="6351037" y="4270229"/>
                </a:lnTo>
                <a:lnTo>
                  <a:pt x="4060931" y="3305547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65000"/>
                </a:schemeClr>
              </a:gs>
              <a:gs pos="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6" name="그룹 75"/>
          <p:cNvGrpSpPr/>
          <p:nvPr/>
        </p:nvGrpSpPr>
        <p:grpSpPr>
          <a:xfrm>
            <a:off x="2480470" y="4324099"/>
            <a:ext cx="1133598" cy="1054195"/>
            <a:chOff x="7302290" y="2223043"/>
            <a:chExt cx="1332138" cy="1238828"/>
          </a:xfrm>
        </p:grpSpPr>
        <p:grpSp>
          <p:nvGrpSpPr>
            <p:cNvPr id="77" name="Group 12"/>
            <p:cNvGrpSpPr>
              <a:grpSpLocks noChangeAspect="1"/>
            </p:cNvGrpSpPr>
            <p:nvPr/>
          </p:nvGrpSpPr>
          <p:grpSpPr bwMode="auto">
            <a:xfrm>
              <a:off x="7302290" y="2223043"/>
              <a:ext cx="1332138" cy="1238828"/>
              <a:chOff x="2986" y="1961"/>
              <a:chExt cx="671" cy="624"/>
            </a:xfrm>
            <a:gradFill>
              <a:gsLst>
                <a:gs pos="0">
                  <a:srgbClr val="004370"/>
                </a:gs>
                <a:gs pos="100000">
                  <a:srgbClr val="00B0D8"/>
                </a:gs>
              </a:gsLst>
              <a:lin ang="0" scaled="1"/>
            </a:gradFill>
          </p:grpSpPr>
          <p:sp>
            <p:nvSpPr>
              <p:cNvPr id="79" name="Freeform 13"/>
              <p:cNvSpPr>
                <a:spLocks/>
              </p:cNvSpPr>
              <p:nvPr/>
            </p:nvSpPr>
            <p:spPr bwMode="auto">
              <a:xfrm>
                <a:off x="3344" y="2284"/>
                <a:ext cx="46" cy="40"/>
              </a:xfrm>
              <a:custGeom>
                <a:avLst/>
                <a:gdLst>
                  <a:gd name="T0" fmla="*/ 0 w 19"/>
                  <a:gd name="T1" fmla="*/ 0 h 17"/>
                  <a:gd name="T2" fmla="*/ 2 w 19"/>
                  <a:gd name="T3" fmla="*/ 10 h 17"/>
                  <a:gd name="T4" fmla="*/ 4 w 19"/>
                  <a:gd name="T5" fmla="*/ 13 h 17"/>
                  <a:gd name="T6" fmla="*/ 19 w 19"/>
                  <a:gd name="T7" fmla="*/ 17 h 17"/>
                  <a:gd name="T8" fmla="*/ 19 w 19"/>
                  <a:gd name="T9" fmla="*/ 8 h 17"/>
                  <a:gd name="T10" fmla="*/ 18 w 19"/>
                  <a:gd name="T11" fmla="*/ 5 h 17"/>
                  <a:gd name="T12" fmla="*/ 0 w 1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0" y="0"/>
                    </a:moveTo>
                    <a:cubicBezTo>
                      <a:pt x="1" y="4"/>
                      <a:pt x="1" y="7"/>
                      <a:pt x="2" y="10"/>
                    </a:cubicBezTo>
                    <a:cubicBezTo>
                      <a:pt x="2" y="11"/>
                      <a:pt x="3" y="12"/>
                      <a:pt x="4" y="13"/>
                    </a:cubicBezTo>
                    <a:cubicBezTo>
                      <a:pt x="9" y="14"/>
                      <a:pt x="14" y="16"/>
                      <a:pt x="19" y="17"/>
                    </a:cubicBezTo>
                    <a:cubicBezTo>
                      <a:pt x="19" y="14"/>
                      <a:pt x="19" y="11"/>
                      <a:pt x="19" y="8"/>
                    </a:cubicBezTo>
                    <a:cubicBezTo>
                      <a:pt x="19" y="7"/>
                      <a:pt x="18" y="6"/>
                      <a:pt x="18" y="5"/>
                    </a:cubicBezTo>
                    <a:cubicBezTo>
                      <a:pt x="12" y="3"/>
                      <a:pt x="6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0" name="Freeform 14"/>
              <p:cNvSpPr>
                <a:spLocks/>
              </p:cNvSpPr>
              <p:nvPr/>
            </p:nvSpPr>
            <p:spPr bwMode="auto">
              <a:xfrm>
                <a:off x="3337" y="2246"/>
                <a:ext cx="43" cy="31"/>
              </a:xfrm>
              <a:custGeom>
                <a:avLst/>
                <a:gdLst>
                  <a:gd name="T0" fmla="*/ 18 w 18"/>
                  <a:gd name="T1" fmla="*/ 13 h 13"/>
                  <a:gd name="T2" fmla="*/ 2 w 18"/>
                  <a:gd name="T3" fmla="*/ 0 h 13"/>
                  <a:gd name="T4" fmla="*/ 7 w 18"/>
                  <a:gd name="T5" fmla="*/ 9 h 13"/>
                  <a:gd name="T6" fmla="*/ 18 w 18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3">
                    <a:moveTo>
                      <a:pt x="18" y="13"/>
                    </a:moveTo>
                    <a:cubicBezTo>
                      <a:pt x="15" y="6"/>
                      <a:pt x="10" y="0"/>
                      <a:pt x="2" y="0"/>
                    </a:cubicBezTo>
                    <a:cubicBezTo>
                      <a:pt x="0" y="6"/>
                      <a:pt x="1" y="8"/>
                      <a:pt x="7" y="9"/>
                    </a:cubicBezTo>
                    <a:cubicBezTo>
                      <a:pt x="11" y="10"/>
                      <a:pt x="14" y="12"/>
                      <a:pt x="1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3352" y="2334"/>
                <a:ext cx="33" cy="34"/>
              </a:xfrm>
              <a:custGeom>
                <a:avLst/>
                <a:gdLst>
                  <a:gd name="T0" fmla="*/ 0 w 14"/>
                  <a:gd name="T1" fmla="*/ 0 h 14"/>
                  <a:gd name="T2" fmla="*/ 1 w 14"/>
                  <a:gd name="T3" fmla="*/ 10 h 14"/>
                  <a:gd name="T4" fmla="*/ 7 w 14"/>
                  <a:gd name="T5" fmla="*/ 12 h 14"/>
                  <a:gd name="T6" fmla="*/ 14 w 14"/>
                  <a:gd name="T7" fmla="*/ 4 h 14"/>
                  <a:gd name="T8" fmla="*/ 0 w 14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0" y="0"/>
                    </a:moveTo>
                    <a:cubicBezTo>
                      <a:pt x="0" y="4"/>
                      <a:pt x="1" y="7"/>
                      <a:pt x="1" y="10"/>
                    </a:cubicBezTo>
                    <a:cubicBezTo>
                      <a:pt x="2" y="12"/>
                      <a:pt x="4" y="14"/>
                      <a:pt x="7" y="12"/>
                    </a:cubicBezTo>
                    <a:cubicBezTo>
                      <a:pt x="9" y="10"/>
                      <a:pt x="11" y="7"/>
                      <a:pt x="14" y="4"/>
                    </a:cubicBezTo>
                    <a:cubicBezTo>
                      <a:pt x="9" y="2"/>
                      <a:pt x="5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2" name="Freeform 16"/>
              <p:cNvSpPr>
                <a:spLocks/>
              </p:cNvSpPr>
              <p:nvPr/>
            </p:nvSpPr>
            <p:spPr bwMode="auto">
              <a:xfrm>
                <a:off x="2986" y="1961"/>
                <a:ext cx="346" cy="531"/>
              </a:xfrm>
              <a:custGeom>
                <a:avLst/>
                <a:gdLst>
                  <a:gd name="T0" fmla="*/ 8 w 145"/>
                  <a:gd name="T1" fmla="*/ 16 h 222"/>
                  <a:gd name="T2" fmla="*/ 110 w 145"/>
                  <a:gd name="T3" fmla="*/ 2 h 222"/>
                  <a:gd name="T4" fmla="*/ 122 w 145"/>
                  <a:gd name="T5" fmla="*/ 10 h 222"/>
                  <a:gd name="T6" fmla="*/ 142 w 145"/>
                  <a:gd name="T7" fmla="*/ 142 h 222"/>
                  <a:gd name="T8" fmla="*/ 145 w 145"/>
                  <a:gd name="T9" fmla="*/ 169 h 222"/>
                  <a:gd name="T10" fmla="*/ 143 w 145"/>
                  <a:gd name="T11" fmla="*/ 168 h 222"/>
                  <a:gd name="T12" fmla="*/ 106 w 145"/>
                  <a:gd name="T13" fmla="*/ 157 h 222"/>
                  <a:gd name="T14" fmla="*/ 84 w 145"/>
                  <a:gd name="T15" fmla="*/ 161 h 222"/>
                  <a:gd name="T16" fmla="*/ 67 w 145"/>
                  <a:gd name="T17" fmla="*/ 190 h 222"/>
                  <a:gd name="T18" fmla="*/ 112 w 145"/>
                  <a:gd name="T19" fmla="*/ 210 h 222"/>
                  <a:gd name="T20" fmla="*/ 39 w 145"/>
                  <a:gd name="T21" fmla="*/ 221 h 222"/>
                  <a:gd name="T22" fmla="*/ 29 w 145"/>
                  <a:gd name="T23" fmla="*/ 214 h 222"/>
                  <a:gd name="T24" fmla="*/ 25 w 145"/>
                  <a:gd name="T25" fmla="*/ 189 h 222"/>
                  <a:gd name="T26" fmla="*/ 1 w 145"/>
                  <a:gd name="T27" fmla="*/ 25 h 222"/>
                  <a:gd name="T28" fmla="*/ 8 w 145"/>
                  <a:gd name="T29" fmla="*/ 16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5" h="222">
                    <a:moveTo>
                      <a:pt x="8" y="16"/>
                    </a:moveTo>
                    <a:cubicBezTo>
                      <a:pt x="38" y="11"/>
                      <a:pt x="80" y="6"/>
                      <a:pt x="110" y="2"/>
                    </a:cubicBezTo>
                    <a:cubicBezTo>
                      <a:pt x="118" y="0"/>
                      <a:pt x="120" y="2"/>
                      <a:pt x="122" y="10"/>
                    </a:cubicBezTo>
                    <a:cubicBezTo>
                      <a:pt x="126" y="43"/>
                      <a:pt x="137" y="109"/>
                      <a:pt x="142" y="142"/>
                    </a:cubicBezTo>
                    <a:cubicBezTo>
                      <a:pt x="143" y="151"/>
                      <a:pt x="144" y="159"/>
                      <a:pt x="145" y="169"/>
                    </a:cubicBezTo>
                    <a:cubicBezTo>
                      <a:pt x="144" y="168"/>
                      <a:pt x="143" y="168"/>
                      <a:pt x="143" y="168"/>
                    </a:cubicBezTo>
                    <a:cubicBezTo>
                      <a:pt x="131" y="165"/>
                      <a:pt x="118" y="161"/>
                      <a:pt x="106" y="157"/>
                    </a:cubicBezTo>
                    <a:cubicBezTo>
                      <a:pt x="98" y="155"/>
                      <a:pt x="90" y="156"/>
                      <a:pt x="84" y="161"/>
                    </a:cubicBezTo>
                    <a:cubicBezTo>
                      <a:pt x="74" y="169"/>
                      <a:pt x="71" y="179"/>
                      <a:pt x="67" y="190"/>
                    </a:cubicBezTo>
                    <a:cubicBezTo>
                      <a:pt x="82" y="197"/>
                      <a:pt x="97" y="203"/>
                      <a:pt x="112" y="210"/>
                    </a:cubicBezTo>
                    <a:cubicBezTo>
                      <a:pt x="91" y="214"/>
                      <a:pt x="59" y="218"/>
                      <a:pt x="39" y="221"/>
                    </a:cubicBezTo>
                    <a:cubicBezTo>
                      <a:pt x="32" y="222"/>
                      <a:pt x="30" y="220"/>
                      <a:pt x="29" y="214"/>
                    </a:cubicBezTo>
                    <a:cubicBezTo>
                      <a:pt x="28" y="205"/>
                      <a:pt x="27" y="197"/>
                      <a:pt x="25" y="189"/>
                    </a:cubicBezTo>
                    <a:cubicBezTo>
                      <a:pt x="19" y="145"/>
                      <a:pt x="7" y="69"/>
                      <a:pt x="1" y="25"/>
                    </a:cubicBezTo>
                    <a:cubicBezTo>
                      <a:pt x="0" y="20"/>
                      <a:pt x="2" y="17"/>
                      <a:pt x="8" y="16"/>
                    </a:cubicBezTo>
                    <a:close/>
                  </a:path>
                </a:pathLst>
              </a:custGeom>
              <a:solidFill>
                <a:srgbClr val="FCB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3" name="Freeform 17"/>
              <p:cNvSpPr>
                <a:spLocks/>
              </p:cNvSpPr>
              <p:nvPr/>
            </p:nvSpPr>
            <p:spPr bwMode="auto">
              <a:xfrm>
                <a:off x="3175" y="2150"/>
                <a:ext cx="482" cy="435"/>
              </a:xfrm>
              <a:custGeom>
                <a:avLst/>
                <a:gdLst>
                  <a:gd name="T0" fmla="*/ 202 w 202"/>
                  <a:gd name="T1" fmla="*/ 106 h 182"/>
                  <a:gd name="T2" fmla="*/ 166 w 202"/>
                  <a:gd name="T3" fmla="*/ 78 h 182"/>
                  <a:gd name="T4" fmla="*/ 133 w 202"/>
                  <a:gd name="T5" fmla="*/ 35 h 182"/>
                  <a:gd name="T6" fmla="*/ 115 w 202"/>
                  <a:gd name="T7" fmla="*/ 13 h 182"/>
                  <a:gd name="T8" fmla="*/ 94 w 202"/>
                  <a:gd name="T9" fmla="*/ 3 h 182"/>
                  <a:gd name="T10" fmla="*/ 66 w 202"/>
                  <a:gd name="T11" fmla="*/ 0 h 182"/>
                  <a:gd name="T12" fmla="*/ 62 w 202"/>
                  <a:gd name="T13" fmla="*/ 0 h 182"/>
                  <a:gd name="T14" fmla="*/ 67 w 202"/>
                  <a:gd name="T15" fmla="*/ 28 h 182"/>
                  <a:gd name="T16" fmla="*/ 70 w 202"/>
                  <a:gd name="T17" fmla="*/ 30 h 182"/>
                  <a:gd name="T18" fmla="*/ 98 w 202"/>
                  <a:gd name="T19" fmla="*/ 54 h 182"/>
                  <a:gd name="T20" fmla="*/ 90 w 202"/>
                  <a:gd name="T21" fmla="*/ 93 h 182"/>
                  <a:gd name="T22" fmla="*/ 69 w 202"/>
                  <a:gd name="T23" fmla="*/ 100 h 182"/>
                  <a:gd name="T24" fmla="*/ 34 w 202"/>
                  <a:gd name="T25" fmla="*/ 90 h 182"/>
                  <a:gd name="T26" fmla="*/ 26 w 202"/>
                  <a:gd name="T27" fmla="*/ 88 h 182"/>
                  <a:gd name="T28" fmla="*/ 4 w 202"/>
                  <a:gd name="T29" fmla="*/ 97 h 182"/>
                  <a:gd name="T30" fmla="*/ 0 w 202"/>
                  <a:gd name="T31" fmla="*/ 106 h 182"/>
                  <a:gd name="T32" fmla="*/ 26 w 202"/>
                  <a:gd name="T33" fmla="*/ 118 h 182"/>
                  <a:gd name="T34" fmla="*/ 106 w 202"/>
                  <a:gd name="T35" fmla="*/ 159 h 182"/>
                  <a:gd name="T36" fmla="*/ 155 w 202"/>
                  <a:gd name="T37" fmla="*/ 172 h 182"/>
                  <a:gd name="T38" fmla="*/ 181 w 202"/>
                  <a:gd name="T39" fmla="*/ 178 h 182"/>
                  <a:gd name="T40" fmla="*/ 202 w 202"/>
                  <a:gd name="T41" fmla="*/ 182 h 182"/>
                  <a:gd name="T42" fmla="*/ 202 w 202"/>
                  <a:gd name="T43" fmla="*/ 10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2" h="182">
                    <a:moveTo>
                      <a:pt x="202" y="106"/>
                    </a:moveTo>
                    <a:cubicBezTo>
                      <a:pt x="188" y="99"/>
                      <a:pt x="176" y="90"/>
                      <a:pt x="166" y="78"/>
                    </a:cubicBezTo>
                    <a:cubicBezTo>
                      <a:pt x="154" y="64"/>
                      <a:pt x="144" y="49"/>
                      <a:pt x="133" y="35"/>
                    </a:cubicBezTo>
                    <a:cubicBezTo>
                      <a:pt x="127" y="27"/>
                      <a:pt x="121" y="20"/>
                      <a:pt x="115" y="13"/>
                    </a:cubicBezTo>
                    <a:cubicBezTo>
                      <a:pt x="109" y="7"/>
                      <a:pt x="102" y="4"/>
                      <a:pt x="94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10"/>
                      <a:pt x="65" y="19"/>
                      <a:pt x="67" y="28"/>
                    </a:cubicBezTo>
                    <a:cubicBezTo>
                      <a:pt x="67" y="28"/>
                      <a:pt x="69" y="29"/>
                      <a:pt x="70" y="30"/>
                    </a:cubicBezTo>
                    <a:cubicBezTo>
                      <a:pt x="84" y="32"/>
                      <a:pt x="93" y="41"/>
                      <a:pt x="98" y="54"/>
                    </a:cubicBezTo>
                    <a:cubicBezTo>
                      <a:pt x="103" y="68"/>
                      <a:pt x="100" y="82"/>
                      <a:pt x="90" y="93"/>
                    </a:cubicBezTo>
                    <a:cubicBezTo>
                      <a:pt x="85" y="99"/>
                      <a:pt x="78" y="102"/>
                      <a:pt x="69" y="100"/>
                    </a:cubicBezTo>
                    <a:cubicBezTo>
                      <a:pt x="57" y="97"/>
                      <a:pt x="46" y="94"/>
                      <a:pt x="34" y="90"/>
                    </a:cubicBezTo>
                    <a:cubicBezTo>
                      <a:pt x="31" y="90"/>
                      <a:pt x="29" y="89"/>
                      <a:pt x="26" y="88"/>
                    </a:cubicBezTo>
                    <a:cubicBezTo>
                      <a:pt x="16" y="86"/>
                      <a:pt x="9" y="88"/>
                      <a:pt x="4" y="97"/>
                    </a:cubicBezTo>
                    <a:cubicBezTo>
                      <a:pt x="2" y="100"/>
                      <a:pt x="1" y="103"/>
                      <a:pt x="0" y="106"/>
                    </a:cubicBezTo>
                    <a:cubicBezTo>
                      <a:pt x="26" y="118"/>
                      <a:pt x="26" y="118"/>
                      <a:pt x="26" y="118"/>
                    </a:cubicBezTo>
                    <a:cubicBezTo>
                      <a:pt x="54" y="130"/>
                      <a:pt x="81" y="142"/>
                      <a:pt x="106" y="159"/>
                    </a:cubicBezTo>
                    <a:cubicBezTo>
                      <a:pt x="121" y="168"/>
                      <a:pt x="142" y="169"/>
                      <a:pt x="155" y="172"/>
                    </a:cubicBezTo>
                    <a:cubicBezTo>
                      <a:pt x="167" y="176"/>
                      <a:pt x="172" y="178"/>
                      <a:pt x="181" y="178"/>
                    </a:cubicBezTo>
                    <a:cubicBezTo>
                      <a:pt x="182" y="178"/>
                      <a:pt x="196" y="181"/>
                      <a:pt x="202" y="182"/>
                    </a:cubicBezTo>
                    <a:lnTo>
                      <a:pt x="202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7517230" y="2579161"/>
              <a:ext cx="277200" cy="277200"/>
            </a:xfrm>
            <a:prstGeom prst="ellipse">
              <a:avLst/>
            </a:prstGeom>
            <a:solidFill>
              <a:srgbClr val="E7A603"/>
            </a:solidFill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400" spc="-10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바탕체 Bold" panose="02020603020101020101" pitchFamily="18" charset="-127"/>
                  <a:ea typeface="KoPub바탕체 Bold" panose="02020603020101020101" pitchFamily="18" charset="-127"/>
                </a:rPr>
                <a:t>正</a:t>
              </a:r>
              <a:endParaRPr lang="ko-KR" altLang="en-US" sz="1600" spc="-1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바탕체 Bold" panose="02020603020101020101" pitchFamily="18" charset="-127"/>
                <a:ea typeface="KoPub바탕체 Bold" panose="02020603020101020101" pitchFamily="18" charset="-127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76672" y="1728913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한컴 솔잎 M" panose="02020603020101020101" pitchFamily="18" charset="-127"/>
                <a:ea typeface="한컴 솔잎 M" panose="02020603020101020101" pitchFamily="18" charset="-127"/>
              </a:rPr>
              <a:t>▶ 공공기관에 대한 국민 신뢰 확보</a:t>
            </a:r>
            <a:endParaRPr lang="ko-KR" altLang="en-US" sz="1400" dirty="0"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76672" y="6002435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한컴 솔잎 M" panose="02020603020101020101" pitchFamily="18" charset="-127"/>
                <a:ea typeface="한컴 솔잎 M" panose="02020603020101020101" pitchFamily="18" charset="-127"/>
              </a:rPr>
              <a:t>▶ 선의의 </a:t>
            </a:r>
            <a:r>
              <a:rPr lang="ko-KR" altLang="en-US" sz="1400" dirty="0" err="1" smtClean="0"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공직자등의</a:t>
            </a:r>
            <a:r>
              <a:rPr lang="ko-KR" altLang="en-US" sz="1400" dirty="0" smtClean="0">
                <a:latin typeface="한컴 솔잎 M" panose="02020603020101020101" pitchFamily="18" charset="-127"/>
                <a:ea typeface="한컴 솔잎 M" panose="02020603020101020101" pitchFamily="18" charset="-127"/>
              </a:rPr>
              <a:t> 보호</a:t>
            </a:r>
            <a:endParaRPr lang="ko-KR" altLang="en-US" sz="1400" dirty="0"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87" name="그룹 86"/>
          <p:cNvGrpSpPr/>
          <p:nvPr/>
        </p:nvGrpSpPr>
        <p:grpSpPr>
          <a:xfrm>
            <a:off x="2794954" y="8236203"/>
            <a:ext cx="823929" cy="1006592"/>
            <a:chOff x="7321026" y="4708427"/>
            <a:chExt cx="992184" cy="1212148"/>
          </a:xfrm>
        </p:grpSpPr>
        <p:grpSp>
          <p:nvGrpSpPr>
            <p:cNvPr id="88" name="그룹 87"/>
            <p:cNvGrpSpPr/>
            <p:nvPr/>
          </p:nvGrpSpPr>
          <p:grpSpPr>
            <a:xfrm>
              <a:off x="7321026" y="4708427"/>
              <a:ext cx="992184" cy="1212148"/>
              <a:chOff x="5271796" y="2103676"/>
              <a:chExt cx="2566822" cy="3135868"/>
            </a:xfrm>
          </p:grpSpPr>
          <p:grpSp>
            <p:nvGrpSpPr>
              <p:cNvPr id="90" name="그룹 89"/>
              <p:cNvGrpSpPr/>
              <p:nvPr/>
            </p:nvGrpSpPr>
            <p:grpSpPr>
              <a:xfrm>
                <a:off x="5271796" y="2103676"/>
                <a:ext cx="2566822" cy="3135868"/>
                <a:chOff x="5466669" y="-1275210"/>
                <a:chExt cx="2177076" cy="2659717"/>
              </a:xfrm>
            </p:grpSpPr>
            <p:sp>
              <p:nvSpPr>
                <p:cNvPr id="93" name="자유형 92"/>
                <p:cNvSpPr>
                  <a:spLocks/>
                </p:cNvSpPr>
                <p:nvPr/>
              </p:nvSpPr>
              <p:spPr bwMode="auto">
                <a:xfrm>
                  <a:off x="6547756" y="-1275210"/>
                  <a:ext cx="1095989" cy="2659717"/>
                </a:xfrm>
                <a:custGeom>
                  <a:avLst/>
                  <a:gdLst>
                    <a:gd name="connsiteX0" fmla="*/ 1068 w 1576341"/>
                    <a:gd name="connsiteY0" fmla="*/ 0 h 3825421"/>
                    <a:gd name="connsiteX1" fmla="*/ 581656 w 1576341"/>
                    <a:gd name="connsiteY1" fmla="*/ 251757 h 3825421"/>
                    <a:gd name="connsiteX2" fmla="*/ 1273240 w 1576341"/>
                    <a:gd name="connsiteY2" fmla="*/ 273092 h 3825421"/>
                    <a:gd name="connsiteX3" fmla="*/ 1384234 w 1576341"/>
                    <a:gd name="connsiteY3" fmla="*/ 443775 h 3825421"/>
                    <a:gd name="connsiteX4" fmla="*/ 1576341 w 1576341"/>
                    <a:gd name="connsiteY4" fmla="*/ 599522 h 3825421"/>
                    <a:gd name="connsiteX5" fmla="*/ 1505902 w 1576341"/>
                    <a:gd name="connsiteY5" fmla="*/ 975024 h 3825421"/>
                    <a:gd name="connsiteX6" fmla="*/ 1482422 w 1576341"/>
                    <a:gd name="connsiteY6" fmla="*/ 2052457 h 3825421"/>
                    <a:gd name="connsiteX7" fmla="*/ 1179321 w 1576341"/>
                    <a:gd name="connsiteY7" fmla="*/ 2918670 h 3825421"/>
                    <a:gd name="connsiteX8" fmla="*/ 1068 w 1576341"/>
                    <a:gd name="connsiteY8" fmla="*/ 3825421 h 3825421"/>
                    <a:gd name="connsiteX9" fmla="*/ 0 w 1576341"/>
                    <a:gd name="connsiteY9" fmla="*/ 3825029 h 3825421"/>
                    <a:gd name="connsiteX10" fmla="*/ 0 w 1576341"/>
                    <a:gd name="connsiteY10" fmla="*/ 748 h 3825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6341" h="3825421">
                      <a:moveTo>
                        <a:pt x="1068" y="0"/>
                      </a:moveTo>
                      <a:cubicBezTo>
                        <a:pt x="1068" y="0"/>
                        <a:pt x="282824" y="204819"/>
                        <a:pt x="581656" y="251757"/>
                      </a:cubicBezTo>
                      <a:cubicBezTo>
                        <a:pt x="880488" y="300828"/>
                        <a:pt x="1273240" y="273092"/>
                        <a:pt x="1273240" y="273092"/>
                      </a:cubicBezTo>
                      <a:cubicBezTo>
                        <a:pt x="1273240" y="273092"/>
                        <a:pt x="1328737" y="384036"/>
                        <a:pt x="1384234" y="443775"/>
                      </a:cubicBezTo>
                      <a:cubicBezTo>
                        <a:pt x="1437598" y="503513"/>
                        <a:pt x="1576341" y="599522"/>
                        <a:pt x="1576341" y="599522"/>
                      </a:cubicBezTo>
                      <a:cubicBezTo>
                        <a:pt x="1576341" y="599522"/>
                        <a:pt x="1499498" y="804341"/>
                        <a:pt x="1505902" y="975024"/>
                      </a:cubicBezTo>
                      <a:cubicBezTo>
                        <a:pt x="1512306" y="1145706"/>
                        <a:pt x="1520844" y="1862573"/>
                        <a:pt x="1482422" y="2052457"/>
                      </a:cubicBezTo>
                      <a:cubicBezTo>
                        <a:pt x="1446136" y="2244475"/>
                        <a:pt x="1377831" y="2581573"/>
                        <a:pt x="1179321" y="2918670"/>
                      </a:cubicBezTo>
                      <a:cubicBezTo>
                        <a:pt x="978676" y="3253635"/>
                        <a:pt x="438644" y="3697409"/>
                        <a:pt x="1068" y="3825421"/>
                      </a:cubicBezTo>
                      <a:lnTo>
                        <a:pt x="0" y="3825029"/>
                      </a:lnTo>
                      <a:lnTo>
                        <a:pt x="0" y="748"/>
                      </a:lnTo>
                      <a:close/>
                    </a:path>
                  </a:pathLst>
                </a:custGeom>
                <a:solidFill>
                  <a:srgbClr val="006CB6"/>
                </a:solidFill>
                <a:ln w="50800"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ko-KR" altLang="en-US" sz="1400">
                    <a:latin typeface="한컴 솔잎 M" panose="02020603020101020101" pitchFamily="18" charset="-127"/>
                    <a:ea typeface="한컴 솔잎 M" panose="02020603020101020101" pitchFamily="18" charset="-127"/>
                  </a:endParaRPr>
                </a:p>
              </p:txBody>
            </p:sp>
            <p:sp>
              <p:nvSpPr>
                <p:cNvPr id="94" name="자유형 93"/>
                <p:cNvSpPr>
                  <a:spLocks/>
                </p:cNvSpPr>
                <p:nvPr/>
              </p:nvSpPr>
              <p:spPr bwMode="auto">
                <a:xfrm flipH="1">
                  <a:off x="5466669" y="-1275210"/>
                  <a:ext cx="1095989" cy="2659717"/>
                </a:xfrm>
                <a:custGeom>
                  <a:avLst/>
                  <a:gdLst>
                    <a:gd name="connsiteX0" fmla="*/ 1068 w 1576341"/>
                    <a:gd name="connsiteY0" fmla="*/ 0 h 3825421"/>
                    <a:gd name="connsiteX1" fmla="*/ 581656 w 1576341"/>
                    <a:gd name="connsiteY1" fmla="*/ 251757 h 3825421"/>
                    <a:gd name="connsiteX2" fmla="*/ 1273240 w 1576341"/>
                    <a:gd name="connsiteY2" fmla="*/ 273092 h 3825421"/>
                    <a:gd name="connsiteX3" fmla="*/ 1384234 w 1576341"/>
                    <a:gd name="connsiteY3" fmla="*/ 443775 h 3825421"/>
                    <a:gd name="connsiteX4" fmla="*/ 1576341 w 1576341"/>
                    <a:gd name="connsiteY4" fmla="*/ 599522 h 3825421"/>
                    <a:gd name="connsiteX5" fmla="*/ 1505902 w 1576341"/>
                    <a:gd name="connsiteY5" fmla="*/ 975024 h 3825421"/>
                    <a:gd name="connsiteX6" fmla="*/ 1482422 w 1576341"/>
                    <a:gd name="connsiteY6" fmla="*/ 2052457 h 3825421"/>
                    <a:gd name="connsiteX7" fmla="*/ 1179321 w 1576341"/>
                    <a:gd name="connsiteY7" fmla="*/ 2918670 h 3825421"/>
                    <a:gd name="connsiteX8" fmla="*/ 1068 w 1576341"/>
                    <a:gd name="connsiteY8" fmla="*/ 3825421 h 3825421"/>
                    <a:gd name="connsiteX9" fmla="*/ 0 w 1576341"/>
                    <a:gd name="connsiteY9" fmla="*/ 3825029 h 3825421"/>
                    <a:gd name="connsiteX10" fmla="*/ 0 w 1576341"/>
                    <a:gd name="connsiteY10" fmla="*/ 748 h 3825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6341" h="3825421">
                      <a:moveTo>
                        <a:pt x="1068" y="0"/>
                      </a:moveTo>
                      <a:cubicBezTo>
                        <a:pt x="1068" y="0"/>
                        <a:pt x="282824" y="204819"/>
                        <a:pt x="581656" y="251757"/>
                      </a:cubicBezTo>
                      <a:cubicBezTo>
                        <a:pt x="880488" y="300828"/>
                        <a:pt x="1273240" y="273092"/>
                        <a:pt x="1273240" y="273092"/>
                      </a:cubicBezTo>
                      <a:cubicBezTo>
                        <a:pt x="1273240" y="273092"/>
                        <a:pt x="1328737" y="384036"/>
                        <a:pt x="1384234" y="443775"/>
                      </a:cubicBezTo>
                      <a:cubicBezTo>
                        <a:pt x="1437598" y="503513"/>
                        <a:pt x="1576341" y="599522"/>
                        <a:pt x="1576341" y="599522"/>
                      </a:cubicBezTo>
                      <a:cubicBezTo>
                        <a:pt x="1576341" y="599522"/>
                        <a:pt x="1499498" y="804341"/>
                        <a:pt x="1505902" y="975024"/>
                      </a:cubicBezTo>
                      <a:cubicBezTo>
                        <a:pt x="1512306" y="1145706"/>
                        <a:pt x="1520844" y="1862573"/>
                        <a:pt x="1482422" y="2052457"/>
                      </a:cubicBezTo>
                      <a:cubicBezTo>
                        <a:pt x="1446136" y="2244475"/>
                        <a:pt x="1377831" y="2581573"/>
                        <a:pt x="1179321" y="2918670"/>
                      </a:cubicBezTo>
                      <a:cubicBezTo>
                        <a:pt x="978676" y="3253635"/>
                        <a:pt x="438644" y="3697409"/>
                        <a:pt x="1068" y="3825421"/>
                      </a:cubicBezTo>
                      <a:lnTo>
                        <a:pt x="0" y="3825029"/>
                      </a:lnTo>
                      <a:lnTo>
                        <a:pt x="0" y="748"/>
                      </a:lnTo>
                      <a:close/>
                    </a:path>
                  </a:pathLst>
                </a:custGeom>
                <a:solidFill>
                  <a:srgbClr val="00B0D8"/>
                </a:solidFill>
                <a:ln w="50800"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ko-KR" altLang="en-US" sz="1400">
                    <a:latin typeface="한컴 솔잎 M" panose="02020603020101020101" pitchFamily="18" charset="-127"/>
                    <a:ea typeface="한컴 솔잎 M" panose="02020603020101020101" pitchFamily="18" charset="-127"/>
                  </a:endParaRPr>
                </a:p>
              </p:txBody>
            </p:sp>
          </p:grpSp>
          <p:sp>
            <p:nvSpPr>
              <p:cNvPr id="91" name="자유형 90"/>
              <p:cNvSpPr>
                <a:spLocks/>
              </p:cNvSpPr>
              <p:nvPr/>
            </p:nvSpPr>
            <p:spPr bwMode="auto">
              <a:xfrm>
                <a:off x="6547757" y="2341752"/>
                <a:ext cx="1095989" cy="2659717"/>
              </a:xfrm>
              <a:custGeom>
                <a:avLst/>
                <a:gdLst>
                  <a:gd name="connsiteX0" fmla="*/ 1068 w 1576341"/>
                  <a:gd name="connsiteY0" fmla="*/ 0 h 3825421"/>
                  <a:gd name="connsiteX1" fmla="*/ 581656 w 1576341"/>
                  <a:gd name="connsiteY1" fmla="*/ 251757 h 3825421"/>
                  <a:gd name="connsiteX2" fmla="*/ 1273240 w 1576341"/>
                  <a:gd name="connsiteY2" fmla="*/ 273092 h 3825421"/>
                  <a:gd name="connsiteX3" fmla="*/ 1384234 w 1576341"/>
                  <a:gd name="connsiteY3" fmla="*/ 443775 h 3825421"/>
                  <a:gd name="connsiteX4" fmla="*/ 1576341 w 1576341"/>
                  <a:gd name="connsiteY4" fmla="*/ 599522 h 3825421"/>
                  <a:gd name="connsiteX5" fmla="*/ 1505902 w 1576341"/>
                  <a:gd name="connsiteY5" fmla="*/ 975024 h 3825421"/>
                  <a:gd name="connsiteX6" fmla="*/ 1482422 w 1576341"/>
                  <a:gd name="connsiteY6" fmla="*/ 2052457 h 3825421"/>
                  <a:gd name="connsiteX7" fmla="*/ 1179321 w 1576341"/>
                  <a:gd name="connsiteY7" fmla="*/ 2918670 h 3825421"/>
                  <a:gd name="connsiteX8" fmla="*/ 1068 w 1576341"/>
                  <a:gd name="connsiteY8" fmla="*/ 3825421 h 3825421"/>
                  <a:gd name="connsiteX9" fmla="*/ 0 w 1576341"/>
                  <a:gd name="connsiteY9" fmla="*/ 3825029 h 3825421"/>
                  <a:gd name="connsiteX10" fmla="*/ 0 w 1576341"/>
                  <a:gd name="connsiteY10" fmla="*/ 748 h 3825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76341" h="3825421">
                    <a:moveTo>
                      <a:pt x="1068" y="0"/>
                    </a:moveTo>
                    <a:cubicBezTo>
                      <a:pt x="1068" y="0"/>
                      <a:pt x="282824" y="204819"/>
                      <a:pt x="581656" y="251757"/>
                    </a:cubicBezTo>
                    <a:cubicBezTo>
                      <a:pt x="880488" y="300828"/>
                      <a:pt x="1273240" y="273092"/>
                      <a:pt x="1273240" y="273092"/>
                    </a:cubicBezTo>
                    <a:cubicBezTo>
                      <a:pt x="1273240" y="273092"/>
                      <a:pt x="1328737" y="384036"/>
                      <a:pt x="1384234" y="443775"/>
                    </a:cubicBezTo>
                    <a:cubicBezTo>
                      <a:pt x="1437598" y="503513"/>
                      <a:pt x="1576341" y="599522"/>
                      <a:pt x="1576341" y="599522"/>
                    </a:cubicBezTo>
                    <a:cubicBezTo>
                      <a:pt x="1576341" y="599522"/>
                      <a:pt x="1499498" y="804341"/>
                      <a:pt x="1505902" y="975024"/>
                    </a:cubicBezTo>
                    <a:cubicBezTo>
                      <a:pt x="1512306" y="1145706"/>
                      <a:pt x="1520844" y="1862573"/>
                      <a:pt x="1482422" y="2052457"/>
                    </a:cubicBezTo>
                    <a:cubicBezTo>
                      <a:pt x="1446136" y="2244475"/>
                      <a:pt x="1377831" y="2581573"/>
                      <a:pt x="1179321" y="2918670"/>
                    </a:cubicBezTo>
                    <a:cubicBezTo>
                      <a:pt x="978676" y="3253635"/>
                      <a:pt x="438644" y="3697409"/>
                      <a:pt x="1068" y="3825421"/>
                    </a:cubicBezTo>
                    <a:lnTo>
                      <a:pt x="0" y="3825029"/>
                    </a:lnTo>
                    <a:lnTo>
                      <a:pt x="0" y="74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08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 sz="1400"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92" name="자유형 91"/>
              <p:cNvSpPr>
                <a:spLocks/>
              </p:cNvSpPr>
              <p:nvPr/>
            </p:nvSpPr>
            <p:spPr bwMode="auto">
              <a:xfrm flipH="1">
                <a:off x="5466670" y="2341752"/>
                <a:ext cx="1095989" cy="2659717"/>
              </a:xfrm>
              <a:custGeom>
                <a:avLst/>
                <a:gdLst>
                  <a:gd name="connsiteX0" fmla="*/ 1068 w 1576341"/>
                  <a:gd name="connsiteY0" fmla="*/ 0 h 3825421"/>
                  <a:gd name="connsiteX1" fmla="*/ 581656 w 1576341"/>
                  <a:gd name="connsiteY1" fmla="*/ 251757 h 3825421"/>
                  <a:gd name="connsiteX2" fmla="*/ 1273240 w 1576341"/>
                  <a:gd name="connsiteY2" fmla="*/ 273092 h 3825421"/>
                  <a:gd name="connsiteX3" fmla="*/ 1384234 w 1576341"/>
                  <a:gd name="connsiteY3" fmla="*/ 443775 h 3825421"/>
                  <a:gd name="connsiteX4" fmla="*/ 1576341 w 1576341"/>
                  <a:gd name="connsiteY4" fmla="*/ 599522 h 3825421"/>
                  <a:gd name="connsiteX5" fmla="*/ 1505902 w 1576341"/>
                  <a:gd name="connsiteY5" fmla="*/ 975024 h 3825421"/>
                  <a:gd name="connsiteX6" fmla="*/ 1482422 w 1576341"/>
                  <a:gd name="connsiteY6" fmla="*/ 2052457 h 3825421"/>
                  <a:gd name="connsiteX7" fmla="*/ 1179321 w 1576341"/>
                  <a:gd name="connsiteY7" fmla="*/ 2918670 h 3825421"/>
                  <a:gd name="connsiteX8" fmla="*/ 1068 w 1576341"/>
                  <a:gd name="connsiteY8" fmla="*/ 3825421 h 3825421"/>
                  <a:gd name="connsiteX9" fmla="*/ 0 w 1576341"/>
                  <a:gd name="connsiteY9" fmla="*/ 3825029 h 3825421"/>
                  <a:gd name="connsiteX10" fmla="*/ 0 w 1576341"/>
                  <a:gd name="connsiteY10" fmla="*/ 748 h 3825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76341" h="3825421">
                    <a:moveTo>
                      <a:pt x="1068" y="0"/>
                    </a:moveTo>
                    <a:cubicBezTo>
                      <a:pt x="1068" y="0"/>
                      <a:pt x="282824" y="204819"/>
                      <a:pt x="581656" y="251757"/>
                    </a:cubicBezTo>
                    <a:cubicBezTo>
                      <a:pt x="880488" y="300828"/>
                      <a:pt x="1273240" y="273092"/>
                      <a:pt x="1273240" y="273092"/>
                    </a:cubicBezTo>
                    <a:cubicBezTo>
                      <a:pt x="1273240" y="273092"/>
                      <a:pt x="1328737" y="384036"/>
                      <a:pt x="1384234" y="443775"/>
                    </a:cubicBezTo>
                    <a:cubicBezTo>
                      <a:pt x="1437598" y="503513"/>
                      <a:pt x="1576341" y="599522"/>
                      <a:pt x="1576341" y="599522"/>
                    </a:cubicBezTo>
                    <a:cubicBezTo>
                      <a:pt x="1576341" y="599522"/>
                      <a:pt x="1499498" y="804341"/>
                      <a:pt x="1505902" y="975024"/>
                    </a:cubicBezTo>
                    <a:cubicBezTo>
                      <a:pt x="1512306" y="1145706"/>
                      <a:pt x="1520844" y="1862573"/>
                      <a:pt x="1482422" y="2052457"/>
                    </a:cubicBezTo>
                    <a:cubicBezTo>
                      <a:pt x="1446136" y="2244475"/>
                      <a:pt x="1377831" y="2581573"/>
                      <a:pt x="1179321" y="2918670"/>
                    </a:cubicBezTo>
                    <a:cubicBezTo>
                      <a:pt x="978676" y="3253635"/>
                      <a:pt x="438644" y="3697409"/>
                      <a:pt x="1068" y="3825421"/>
                    </a:cubicBezTo>
                    <a:lnTo>
                      <a:pt x="0" y="3825029"/>
                    </a:lnTo>
                    <a:lnTo>
                      <a:pt x="0" y="748"/>
                    </a:lnTo>
                    <a:close/>
                  </a:path>
                </a:pathLst>
              </a:custGeom>
              <a:solidFill>
                <a:schemeClr val="bg1"/>
              </a:solidFill>
              <a:ln w="508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 sz="1400"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</p:grpSp>
        <p:sp>
          <p:nvSpPr>
            <p:cNvPr id="89" name="Freeform 8"/>
            <p:cNvSpPr>
              <a:spLocks/>
            </p:cNvSpPr>
            <p:nvPr/>
          </p:nvSpPr>
          <p:spPr bwMode="auto">
            <a:xfrm>
              <a:off x="7464375" y="4967808"/>
              <a:ext cx="657701" cy="747211"/>
            </a:xfrm>
            <a:custGeom>
              <a:avLst/>
              <a:gdLst>
                <a:gd name="T0" fmla="*/ 338 w 338"/>
                <a:gd name="T1" fmla="*/ 384 h 384"/>
                <a:gd name="T2" fmla="*/ 334 w 338"/>
                <a:gd name="T3" fmla="*/ 356 h 384"/>
                <a:gd name="T4" fmla="*/ 312 w 338"/>
                <a:gd name="T5" fmla="*/ 264 h 384"/>
                <a:gd name="T6" fmla="*/ 310 w 338"/>
                <a:gd name="T7" fmla="*/ 260 h 384"/>
                <a:gd name="T8" fmla="*/ 304 w 338"/>
                <a:gd name="T9" fmla="*/ 248 h 384"/>
                <a:gd name="T10" fmla="*/ 280 w 338"/>
                <a:gd name="T11" fmla="*/ 234 h 384"/>
                <a:gd name="T12" fmla="*/ 256 w 338"/>
                <a:gd name="T13" fmla="*/ 226 h 384"/>
                <a:gd name="T14" fmla="*/ 232 w 338"/>
                <a:gd name="T15" fmla="*/ 216 h 384"/>
                <a:gd name="T16" fmla="*/ 222 w 338"/>
                <a:gd name="T17" fmla="*/ 210 h 384"/>
                <a:gd name="T18" fmla="*/ 220 w 338"/>
                <a:gd name="T19" fmla="*/ 202 h 384"/>
                <a:gd name="T20" fmla="*/ 208 w 338"/>
                <a:gd name="T21" fmla="*/ 194 h 384"/>
                <a:gd name="T22" fmla="*/ 206 w 338"/>
                <a:gd name="T23" fmla="*/ 178 h 384"/>
                <a:gd name="T24" fmla="*/ 212 w 338"/>
                <a:gd name="T25" fmla="*/ 176 h 384"/>
                <a:gd name="T26" fmla="*/ 218 w 338"/>
                <a:gd name="T27" fmla="*/ 160 h 384"/>
                <a:gd name="T28" fmla="*/ 220 w 338"/>
                <a:gd name="T29" fmla="*/ 146 h 384"/>
                <a:gd name="T30" fmla="*/ 222 w 338"/>
                <a:gd name="T31" fmla="*/ 146 h 384"/>
                <a:gd name="T32" fmla="*/ 230 w 338"/>
                <a:gd name="T33" fmla="*/ 138 h 384"/>
                <a:gd name="T34" fmla="*/ 234 w 338"/>
                <a:gd name="T35" fmla="*/ 128 h 384"/>
                <a:gd name="T36" fmla="*/ 238 w 338"/>
                <a:gd name="T37" fmla="*/ 112 h 384"/>
                <a:gd name="T38" fmla="*/ 236 w 338"/>
                <a:gd name="T39" fmla="*/ 102 h 384"/>
                <a:gd name="T40" fmla="*/ 228 w 338"/>
                <a:gd name="T41" fmla="*/ 100 h 384"/>
                <a:gd name="T42" fmla="*/ 230 w 338"/>
                <a:gd name="T43" fmla="*/ 82 h 384"/>
                <a:gd name="T44" fmla="*/ 228 w 338"/>
                <a:gd name="T45" fmla="*/ 44 h 384"/>
                <a:gd name="T46" fmla="*/ 226 w 338"/>
                <a:gd name="T47" fmla="*/ 32 h 384"/>
                <a:gd name="T48" fmla="*/ 216 w 338"/>
                <a:gd name="T49" fmla="*/ 16 h 384"/>
                <a:gd name="T50" fmla="*/ 200 w 338"/>
                <a:gd name="T51" fmla="*/ 6 h 384"/>
                <a:gd name="T52" fmla="*/ 170 w 338"/>
                <a:gd name="T53" fmla="*/ 0 h 384"/>
                <a:gd name="T54" fmla="*/ 138 w 338"/>
                <a:gd name="T55" fmla="*/ 6 h 384"/>
                <a:gd name="T56" fmla="*/ 128 w 338"/>
                <a:gd name="T57" fmla="*/ 12 h 384"/>
                <a:gd name="T58" fmla="*/ 128 w 338"/>
                <a:gd name="T59" fmla="*/ 18 h 384"/>
                <a:gd name="T60" fmla="*/ 122 w 338"/>
                <a:gd name="T61" fmla="*/ 18 h 384"/>
                <a:gd name="T62" fmla="*/ 114 w 338"/>
                <a:gd name="T63" fmla="*/ 22 h 384"/>
                <a:gd name="T64" fmla="*/ 106 w 338"/>
                <a:gd name="T65" fmla="*/ 36 h 384"/>
                <a:gd name="T66" fmla="*/ 104 w 338"/>
                <a:gd name="T67" fmla="*/ 72 h 384"/>
                <a:gd name="T68" fmla="*/ 110 w 338"/>
                <a:gd name="T69" fmla="*/ 102 h 384"/>
                <a:gd name="T70" fmla="*/ 106 w 338"/>
                <a:gd name="T71" fmla="*/ 104 h 384"/>
                <a:gd name="T72" fmla="*/ 104 w 338"/>
                <a:gd name="T73" fmla="*/ 116 h 384"/>
                <a:gd name="T74" fmla="*/ 108 w 338"/>
                <a:gd name="T75" fmla="*/ 132 h 384"/>
                <a:gd name="T76" fmla="*/ 110 w 338"/>
                <a:gd name="T77" fmla="*/ 142 h 384"/>
                <a:gd name="T78" fmla="*/ 116 w 338"/>
                <a:gd name="T79" fmla="*/ 146 h 384"/>
                <a:gd name="T80" fmla="*/ 118 w 338"/>
                <a:gd name="T81" fmla="*/ 146 h 384"/>
                <a:gd name="T82" fmla="*/ 122 w 338"/>
                <a:gd name="T83" fmla="*/ 164 h 384"/>
                <a:gd name="T84" fmla="*/ 132 w 338"/>
                <a:gd name="T85" fmla="*/ 178 h 384"/>
                <a:gd name="T86" fmla="*/ 134 w 338"/>
                <a:gd name="T87" fmla="*/ 178 h 384"/>
                <a:gd name="T88" fmla="*/ 134 w 338"/>
                <a:gd name="T89" fmla="*/ 194 h 384"/>
                <a:gd name="T90" fmla="*/ 122 w 338"/>
                <a:gd name="T91" fmla="*/ 196 h 384"/>
                <a:gd name="T92" fmla="*/ 120 w 338"/>
                <a:gd name="T93" fmla="*/ 208 h 384"/>
                <a:gd name="T94" fmla="*/ 104 w 338"/>
                <a:gd name="T95" fmla="*/ 216 h 384"/>
                <a:gd name="T96" fmla="*/ 88 w 338"/>
                <a:gd name="T97" fmla="*/ 224 h 384"/>
                <a:gd name="T98" fmla="*/ 46 w 338"/>
                <a:gd name="T99" fmla="*/ 246 h 384"/>
                <a:gd name="T100" fmla="*/ 30 w 338"/>
                <a:gd name="T101" fmla="*/ 260 h 384"/>
                <a:gd name="T102" fmla="*/ 22 w 338"/>
                <a:gd name="T103" fmla="*/ 276 h 384"/>
                <a:gd name="T104" fmla="*/ 8 w 338"/>
                <a:gd name="T105" fmla="*/ 338 h 384"/>
                <a:gd name="T106" fmla="*/ 338 w 338"/>
                <a:gd name="T10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384">
                  <a:moveTo>
                    <a:pt x="338" y="384"/>
                  </a:moveTo>
                  <a:lnTo>
                    <a:pt x="338" y="384"/>
                  </a:lnTo>
                  <a:lnTo>
                    <a:pt x="336" y="372"/>
                  </a:lnTo>
                  <a:lnTo>
                    <a:pt x="334" y="356"/>
                  </a:lnTo>
                  <a:lnTo>
                    <a:pt x="324" y="316"/>
                  </a:lnTo>
                  <a:lnTo>
                    <a:pt x="312" y="264"/>
                  </a:lnTo>
                  <a:lnTo>
                    <a:pt x="312" y="264"/>
                  </a:lnTo>
                  <a:lnTo>
                    <a:pt x="310" y="260"/>
                  </a:lnTo>
                  <a:lnTo>
                    <a:pt x="308" y="254"/>
                  </a:lnTo>
                  <a:lnTo>
                    <a:pt x="304" y="248"/>
                  </a:lnTo>
                  <a:lnTo>
                    <a:pt x="298" y="244"/>
                  </a:lnTo>
                  <a:lnTo>
                    <a:pt x="280" y="234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42" y="220"/>
                  </a:lnTo>
                  <a:lnTo>
                    <a:pt x="232" y="216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0" y="206"/>
                  </a:lnTo>
                  <a:lnTo>
                    <a:pt x="220" y="202"/>
                  </a:lnTo>
                  <a:lnTo>
                    <a:pt x="22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12" y="176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2" y="146"/>
                  </a:lnTo>
                  <a:lnTo>
                    <a:pt x="226" y="144"/>
                  </a:lnTo>
                  <a:lnTo>
                    <a:pt x="230" y="138"/>
                  </a:lnTo>
                  <a:lnTo>
                    <a:pt x="234" y="128"/>
                  </a:lnTo>
                  <a:lnTo>
                    <a:pt x="234" y="128"/>
                  </a:lnTo>
                  <a:lnTo>
                    <a:pt x="236" y="118"/>
                  </a:lnTo>
                  <a:lnTo>
                    <a:pt x="238" y="112"/>
                  </a:lnTo>
                  <a:lnTo>
                    <a:pt x="236" y="106"/>
                  </a:lnTo>
                  <a:lnTo>
                    <a:pt x="236" y="102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30" y="82"/>
                  </a:lnTo>
                  <a:lnTo>
                    <a:pt x="230" y="64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6" y="32"/>
                  </a:lnTo>
                  <a:lnTo>
                    <a:pt x="222" y="24"/>
                  </a:lnTo>
                  <a:lnTo>
                    <a:pt x="216" y="16"/>
                  </a:lnTo>
                  <a:lnTo>
                    <a:pt x="208" y="10"/>
                  </a:lnTo>
                  <a:lnTo>
                    <a:pt x="200" y="6"/>
                  </a:lnTo>
                  <a:lnTo>
                    <a:pt x="190" y="4"/>
                  </a:lnTo>
                  <a:lnTo>
                    <a:pt x="170" y="0"/>
                  </a:lnTo>
                  <a:lnTo>
                    <a:pt x="152" y="2"/>
                  </a:lnTo>
                  <a:lnTo>
                    <a:pt x="138" y="6"/>
                  </a:lnTo>
                  <a:lnTo>
                    <a:pt x="132" y="8"/>
                  </a:lnTo>
                  <a:lnTo>
                    <a:pt x="128" y="12"/>
                  </a:lnTo>
                  <a:lnTo>
                    <a:pt x="126" y="16"/>
                  </a:lnTo>
                  <a:lnTo>
                    <a:pt x="128" y="18"/>
                  </a:lnTo>
                  <a:lnTo>
                    <a:pt x="128" y="18"/>
                  </a:lnTo>
                  <a:lnTo>
                    <a:pt x="122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2" y="26"/>
                  </a:lnTo>
                  <a:lnTo>
                    <a:pt x="106" y="36"/>
                  </a:lnTo>
                  <a:lnTo>
                    <a:pt x="104" y="48"/>
                  </a:lnTo>
                  <a:lnTo>
                    <a:pt x="104" y="72"/>
                  </a:lnTo>
                  <a:lnTo>
                    <a:pt x="104" y="8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4" y="116"/>
                  </a:lnTo>
                  <a:lnTo>
                    <a:pt x="106" y="124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0" y="142"/>
                  </a:lnTo>
                  <a:lnTo>
                    <a:pt x="114" y="146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120" y="156"/>
                  </a:lnTo>
                  <a:lnTo>
                    <a:pt x="122" y="164"/>
                  </a:lnTo>
                  <a:lnTo>
                    <a:pt x="126" y="174"/>
                  </a:lnTo>
                  <a:lnTo>
                    <a:pt x="132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6" y="192"/>
                  </a:lnTo>
                  <a:lnTo>
                    <a:pt x="134" y="194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2" y="204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04" y="216"/>
                  </a:lnTo>
                  <a:lnTo>
                    <a:pt x="88" y="224"/>
                  </a:lnTo>
                  <a:lnTo>
                    <a:pt x="88" y="224"/>
                  </a:lnTo>
                  <a:lnTo>
                    <a:pt x="66" y="234"/>
                  </a:lnTo>
                  <a:lnTo>
                    <a:pt x="46" y="246"/>
                  </a:lnTo>
                  <a:lnTo>
                    <a:pt x="38" y="252"/>
                  </a:lnTo>
                  <a:lnTo>
                    <a:pt x="30" y="260"/>
                  </a:lnTo>
                  <a:lnTo>
                    <a:pt x="26" y="268"/>
                  </a:lnTo>
                  <a:lnTo>
                    <a:pt x="22" y="276"/>
                  </a:lnTo>
                  <a:lnTo>
                    <a:pt x="22" y="276"/>
                  </a:lnTo>
                  <a:lnTo>
                    <a:pt x="8" y="338"/>
                  </a:lnTo>
                  <a:lnTo>
                    <a:pt x="0" y="384"/>
                  </a:lnTo>
                  <a:lnTo>
                    <a:pt x="338" y="384"/>
                  </a:lnTo>
                  <a:lnTo>
                    <a:pt x="338" y="384"/>
                  </a:lnTo>
                  <a:close/>
                </a:path>
              </a:pathLst>
            </a:custGeom>
            <a:solidFill>
              <a:srgbClr val="FCBF2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한컴 솔잎 M" panose="02020603020101020101" pitchFamily="18" charset="-127"/>
                <a:ea typeface="한컴 솔잎 M" panose="02020603020101020101" pitchFamily="18" charset="-127"/>
              </a:endParaRPr>
            </a:p>
          </p:txBody>
        </p:sp>
      </p:grpSp>
      <p:sp>
        <p:nvSpPr>
          <p:cNvPr id="137" name="모서리가 둥근 직사각형 136"/>
          <p:cNvSpPr/>
          <p:nvPr/>
        </p:nvSpPr>
        <p:spPr>
          <a:xfrm>
            <a:off x="391156" y="1064567"/>
            <a:ext cx="6062180" cy="8424937"/>
          </a:xfrm>
          <a:prstGeom prst="roundRect">
            <a:avLst>
              <a:gd name="adj" fmla="val 3435"/>
            </a:avLst>
          </a:prstGeom>
          <a:noFill/>
          <a:ln w="6350">
            <a:solidFill>
              <a:srgbClr val="0066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모서리가 둥근 직사각형 138"/>
          <p:cNvSpPr/>
          <p:nvPr/>
        </p:nvSpPr>
        <p:spPr>
          <a:xfrm>
            <a:off x="765652" y="2105192"/>
            <a:ext cx="2520018" cy="772500"/>
          </a:xfrm>
          <a:prstGeom prst="round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우리 사회에 만연한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연고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온정주의로 인한 청탁이</a:t>
            </a:r>
            <a: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/>
            </a:r>
            <a:br>
              <a:rPr lang="en-US" altLang="ko-KR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</a:br>
            <a:r>
              <a: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부정부패의 시작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3310692" y="1859131"/>
            <a:ext cx="1019243" cy="995150"/>
            <a:chOff x="845610" y="2119350"/>
            <a:chExt cx="1240070" cy="1289854"/>
          </a:xfrm>
        </p:grpSpPr>
        <p:sp>
          <p:nvSpPr>
            <p:cNvPr id="140" name="Freeform 8"/>
            <p:cNvSpPr>
              <a:spLocks noEditPoints="1"/>
            </p:cNvSpPr>
            <p:nvPr/>
          </p:nvSpPr>
          <p:spPr bwMode="auto">
            <a:xfrm>
              <a:off x="845610" y="2119350"/>
              <a:ext cx="623052" cy="1108822"/>
            </a:xfrm>
            <a:custGeom>
              <a:avLst/>
              <a:gdLst>
                <a:gd name="T0" fmla="*/ 7 w 137"/>
                <a:gd name="T1" fmla="*/ 14 h 244"/>
                <a:gd name="T2" fmla="*/ 99 w 137"/>
                <a:gd name="T3" fmla="*/ 1 h 244"/>
                <a:gd name="T4" fmla="*/ 110 w 137"/>
                <a:gd name="T5" fmla="*/ 9 h 244"/>
                <a:gd name="T6" fmla="*/ 134 w 137"/>
                <a:gd name="T7" fmla="*/ 165 h 244"/>
                <a:gd name="T8" fmla="*/ 137 w 137"/>
                <a:gd name="T9" fmla="*/ 192 h 244"/>
                <a:gd name="T10" fmla="*/ 135 w 137"/>
                <a:gd name="T11" fmla="*/ 191 h 244"/>
                <a:gd name="T12" fmla="*/ 98 w 137"/>
                <a:gd name="T13" fmla="*/ 180 h 244"/>
                <a:gd name="T14" fmla="*/ 76 w 137"/>
                <a:gd name="T15" fmla="*/ 184 h 244"/>
                <a:gd name="T16" fmla="*/ 59 w 137"/>
                <a:gd name="T17" fmla="*/ 213 h 244"/>
                <a:gd name="T18" fmla="*/ 104 w 137"/>
                <a:gd name="T19" fmla="*/ 233 h 244"/>
                <a:gd name="T20" fmla="*/ 42 w 137"/>
                <a:gd name="T21" fmla="*/ 243 h 244"/>
                <a:gd name="T22" fmla="*/ 32 w 137"/>
                <a:gd name="T23" fmla="*/ 236 h 244"/>
                <a:gd name="T24" fmla="*/ 29 w 137"/>
                <a:gd name="T25" fmla="*/ 211 h 244"/>
                <a:gd name="T26" fmla="*/ 0 w 137"/>
                <a:gd name="T27" fmla="*/ 24 h 244"/>
                <a:gd name="T28" fmla="*/ 7 w 137"/>
                <a:gd name="T29" fmla="*/ 14 h 244"/>
                <a:gd name="T30" fmla="*/ 68 w 137"/>
                <a:gd name="T31" fmla="*/ 143 h 244"/>
                <a:gd name="T32" fmla="*/ 96 w 137"/>
                <a:gd name="T33" fmla="*/ 115 h 244"/>
                <a:gd name="T34" fmla="*/ 68 w 137"/>
                <a:gd name="T35" fmla="*/ 88 h 244"/>
                <a:gd name="T36" fmla="*/ 41 w 137"/>
                <a:gd name="T37" fmla="*/ 115 h 244"/>
                <a:gd name="T38" fmla="*/ 68 w 137"/>
                <a:gd name="T39" fmla="*/ 1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" h="244">
                  <a:moveTo>
                    <a:pt x="7" y="14"/>
                  </a:moveTo>
                  <a:cubicBezTo>
                    <a:pt x="38" y="10"/>
                    <a:pt x="69" y="5"/>
                    <a:pt x="99" y="1"/>
                  </a:cubicBezTo>
                  <a:cubicBezTo>
                    <a:pt x="107" y="0"/>
                    <a:pt x="109" y="1"/>
                    <a:pt x="110" y="9"/>
                  </a:cubicBezTo>
                  <a:cubicBezTo>
                    <a:pt x="115" y="43"/>
                    <a:pt x="129" y="132"/>
                    <a:pt x="134" y="165"/>
                  </a:cubicBezTo>
                  <a:cubicBezTo>
                    <a:pt x="135" y="174"/>
                    <a:pt x="136" y="182"/>
                    <a:pt x="137" y="192"/>
                  </a:cubicBezTo>
                  <a:cubicBezTo>
                    <a:pt x="136" y="191"/>
                    <a:pt x="135" y="191"/>
                    <a:pt x="135" y="191"/>
                  </a:cubicBezTo>
                  <a:cubicBezTo>
                    <a:pt x="123" y="188"/>
                    <a:pt x="110" y="184"/>
                    <a:pt x="98" y="180"/>
                  </a:cubicBezTo>
                  <a:cubicBezTo>
                    <a:pt x="90" y="178"/>
                    <a:pt x="82" y="179"/>
                    <a:pt x="76" y="184"/>
                  </a:cubicBezTo>
                  <a:cubicBezTo>
                    <a:pt x="66" y="192"/>
                    <a:pt x="63" y="202"/>
                    <a:pt x="59" y="213"/>
                  </a:cubicBezTo>
                  <a:cubicBezTo>
                    <a:pt x="74" y="220"/>
                    <a:pt x="89" y="226"/>
                    <a:pt x="104" y="233"/>
                  </a:cubicBezTo>
                  <a:cubicBezTo>
                    <a:pt x="83" y="237"/>
                    <a:pt x="62" y="240"/>
                    <a:pt x="42" y="243"/>
                  </a:cubicBezTo>
                  <a:cubicBezTo>
                    <a:pt x="36" y="244"/>
                    <a:pt x="33" y="242"/>
                    <a:pt x="32" y="236"/>
                  </a:cubicBezTo>
                  <a:cubicBezTo>
                    <a:pt x="31" y="227"/>
                    <a:pt x="30" y="219"/>
                    <a:pt x="29" y="211"/>
                  </a:cubicBezTo>
                  <a:cubicBezTo>
                    <a:pt x="22" y="167"/>
                    <a:pt x="7" y="68"/>
                    <a:pt x="0" y="24"/>
                  </a:cubicBezTo>
                  <a:cubicBezTo>
                    <a:pt x="0" y="18"/>
                    <a:pt x="2" y="15"/>
                    <a:pt x="7" y="14"/>
                  </a:cubicBezTo>
                  <a:close/>
                  <a:moveTo>
                    <a:pt x="68" y="143"/>
                  </a:moveTo>
                  <a:cubicBezTo>
                    <a:pt x="84" y="143"/>
                    <a:pt x="96" y="130"/>
                    <a:pt x="96" y="115"/>
                  </a:cubicBezTo>
                  <a:cubicBezTo>
                    <a:pt x="96" y="100"/>
                    <a:pt x="84" y="88"/>
                    <a:pt x="68" y="88"/>
                  </a:cubicBezTo>
                  <a:cubicBezTo>
                    <a:pt x="53" y="88"/>
                    <a:pt x="41" y="100"/>
                    <a:pt x="41" y="115"/>
                  </a:cubicBezTo>
                  <a:cubicBezTo>
                    <a:pt x="41" y="130"/>
                    <a:pt x="53" y="143"/>
                    <a:pt x="68" y="143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9"/>
            <p:cNvSpPr>
              <a:spLocks/>
            </p:cNvSpPr>
            <p:nvPr/>
          </p:nvSpPr>
          <p:spPr bwMode="auto">
            <a:xfrm>
              <a:off x="1168451" y="2582491"/>
              <a:ext cx="917229" cy="826713"/>
            </a:xfrm>
            <a:custGeom>
              <a:avLst/>
              <a:gdLst>
                <a:gd name="T0" fmla="*/ 202 w 202"/>
                <a:gd name="T1" fmla="*/ 106 h 182"/>
                <a:gd name="T2" fmla="*/ 166 w 202"/>
                <a:gd name="T3" fmla="*/ 78 h 182"/>
                <a:gd name="T4" fmla="*/ 133 w 202"/>
                <a:gd name="T5" fmla="*/ 35 h 182"/>
                <a:gd name="T6" fmla="*/ 115 w 202"/>
                <a:gd name="T7" fmla="*/ 13 h 182"/>
                <a:gd name="T8" fmla="*/ 94 w 202"/>
                <a:gd name="T9" fmla="*/ 3 h 182"/>
                <a:gd name="T10" fmla="*/ 66 w 202"/>
                <a:gd name="T11" fmla="*/ 0 h 182"/>
                <a:gd name="T12" fmla="*/ 62 w 202"/>
                <a:gd name="T13" fmla="*/ 0 h 182"/>
                <a:gd name="T14" fmla="*/ 67 w 202"/>
                <a:gd name="T15" fmla="*/ 28 h 182"/>
                <a:gd name="T16" fmla="*/ 70 w 202"/>
                <a:gd name="T17" fmla="*/ 30 h 182"/>
                <a:gd name="T18" fmla="*/ 98 w 202"/>
                <a:gd name="T19" fmla="*/ 54 h 182"/>
                <a:gd name="T20" fmla="*/ 90 w 202"/>
                <a:gd name="T21" fmla="*/ 93 h 182"/>
                <a:gd name="T22" fmla="*/ 69 w 202"/>
                <a:gd name="T23" fmla="*/ 100 h 182"/>
                <a:gd name="T24" fmla="*/ 34 w 202"/>
                <a:gd name="T25" fmla="*/ 90 h 182"/>
                <a:gd name="T26" fmla="*/ 26 w 202"/>
                <a:gd name="T27" fmla="*/ 88 h 182"/>
                <a:gd name="T28" fmla="*/ 4 w 202"/>
                <a:gd name="T29" fmla="*/ 97 h 182"/>
                <a:gd name="T30" fmla="*/ 0 w 202"/>
                <a:gd name="T31" fmla="*/ 106 h 182"/>
                <a:gd name="T32" fmla="*/ 26 w 202"/>
                <a:gd name="T33" fmla="*/ 118 h 182"/>
                <a:gd name="T34" fmla="*/ 106 w 202"/>
                <a:gd name="T35" fmla="*/ 159 h 182"/>
                <a:gd name="T36" fmla="*/ 155 w 202"/>
                <a:gd name="T37" fmla="*/ 172 h 182"/>
                <a:gd name="T38" fmla="*/ 181 w 202"/>
                <a:gd name="T39" fmla="*/ 178 h 182"/>
                <a:gd name="T40" fmla="*/ 202 w 202"/>
                <a:gd name="T41" fmla="*/ 182 h 182"/>
                <a:gd name="T42" fmla="*/ 202 w 202"/>
                <a:gd name="T43" fmla="*/ 10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2" h="182">
                  <a:moveTo>
                    <a:pt x="202" y="106"/>
                  </a:moveTo>
                  <a:cubicBezTo>
                    <a:pt x="188" y="99"/>
                    <a:pt x="176" y="90"/>
                    <a:pt x="166" y="78"/>
                  </a:cubicBezTo>
                  <a:cubicBezTo>
                    <a:pt x="154" y="64"/>
                    <a:pt x="144" y="49"/>
                    <a:pt x="133" y="35"/>
                  </a:cubicBezTo>
                  <a:cubicBezTo>
                    <a:pt x="127" y="27"/>
                    <a:pt x="121" y="20"/>
                    <a:pt x="115" y="13"/>
                  </a:cubicBezTo>
                  <a:cubicBezTo>
                    <a:pt x="109" y="7"/>
                    <a:pt x="102" y="4"/>
                    <a:pt x="94" y="3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4" y="10"/>
                    <a:pt x="65" y="19"/>
                    <a:pt x="67" y="28"/>
                  </a:cubicBezTo>
                  <a:cubicBezTo>
                    <a:pt x="67" y="28"/>
                    <a:pt x="69" y="29"/>
                    <a:pt x="70" y="30"/>
                  </a:cubicBezTo>
                  <a:cubicBezTo>
                    <a:pt x="84" y="32"/>
                    <a:pt x="93" y="41"/>
                    <a:pt x="98" y="54"/>
                  </a:cubicBezTo>
                  <a:cubicBezTo>
                    <a:pt x="103" y="68"/>
                    <a:pt x="100" y="82"/>
                    <a:pt x="90" y="93"/>
                  </a:cubicBezTo>
                  <a:cubicBezTo>
                    <a:pt x="85" y="99"/>
                    <a:pt x="78" y="102"/>
                    <a:pt x="69" y="100"/>
                  </a:cubicBezTo>
                  <a:cubicBezTo>
                    <a:pt x="57" y="97"/>
                    <a:pt x="46" y="94"/>
                    <a:pt x="34" y="90"/>
                  </a:cubicBezTo>
                  <a:cubicBezTo>
                    <a:pt x="31" y="90"/>
                    <a:pt x="29" y="89"/>
                    <a:pt x="26" y="88"/>
                  </a:cubicBezTo>
                  <a:cubicBezTo>
                    <a:pt x="16" y="86"/>
                    <a:pt x="9" y="88"/>
                    <a:pt x="4" y="97"/>
                  </a:cubicBezTo>
                  <a:cubicBezTo>
                    <a:pt x="2" y="100"/>
                    <a:pt x="1" y="103"/>
                    <a:pt x="0" y="106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54" y="130"/>
                    <a:pt x="81" y="142"/>
                    <a:pt x="106" y="159"/>
                  </a:cubicBezTo>
                  <a:cubicBezTo>
                    <a:pt x="121" y="168"/>
                    <a:pt x="142" y="169"/>
                    <a:pt x="155" y="172"/>
                  </a:cubicBezTo>
                  <a:cubicBezTo>
                    <a:pt x="167" y="176"/>
                    <a:pt x="172" y="178"/>
                    <a:pt x="181" y="178"/>
                  </a:cubicBezTo>
                  <a:cubicBezTo>
                    <a:pt x="182" y="178"/>
                    <a:pt x="196" y="181"/>
                    <a:pt x="202" y="182"/>
                  </a:cubicBezTo>
                  <a:lnTo>
                    <a:pt x="202" y="106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1036449" y="2534136"/>
              <a:ext cx="237121" cy="2300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ko-KR" altLang="en-US" sz="1300" spc="-100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￦</a:t>
              </a:r>
              <a:endParaRPr lang="ko-KR" altLang="en-US" sz="14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37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143" name="아래쪽 화살표 246"/>
          <p:cNvSpPr/>
          <p:nvPr/>
        </p:nvSpPr>
        <p:spPr>
          <a:xfrm rot="19127687">
            <a:off x="1086225" y="7214969"/>
            <a:ext cx="4382394" cy="701961"/>
          </a:xfrm>
          <a:custGeom>
            <a:avLst/>
            <a:gdLst>
              <a:gd name="connsiteX0" fmla="*/ 0 w 4580212"/>
              <a:gd name="connsiteY0" fmla="*/ 964683 h 1929365"/>
              <a:gd name="connsiteX1" fmla="*/ 1145053 w 4580212"/>
              <a:gd name="connsiteY1" fmla="*/ 964683 h 1929365"/>
              <a:gd name="connsiteX2" fmla="*/ 1145053 w 4580212"/>
              <a:gd name="connsiteY2" fmla="*/ 0 h 1929365"/>
              <a:gd name="connsiteX3" fmla="*/ 3435159 w 4580212"/>
              <a:gd name="connsiteY3" fmla="*/ 0 h 1929365"/>
              <a:gd name="connsiteX4" fmla="*/ 3435159 w 4580212"/>
              <a:gd name="connsiteY4" fmla="*/ 964683 h 1929365"/>
              <a:gd name="connsiteX5" fmla="*/ 4580212 w 4580212"/>
              <a:gd name="connsiteY5" fmla="*/ 964683 h 1929365"/>
              <a:gd name="connsiteX6" fmla="*/ 2290106 w 4580212"/>
              <a:gd name="connsiteY6" fmla="*/ 1929365 h 1929365"/>
              <a:gd name="connsiteX7" fmla="*/ 0 w 4580212"/>
              <a:gd name="connsiteY7" fmla="*/ 964683 h 1929365"/>
              <a:gd name="connsiteX0" fmla="*/ 2817347 w 7397559"/>
              <a:gd name="connsiteY0" fmla="*/ 3208011 h 4172693"/>
              <a:gd name="connsiteX1" fmla="*/ 3962400 w 7397559"/>
              <a:gd name="connsiteY1" fmla="*/ 3208011 h 4172693"/>
              <a:gd name="connsiteX2" fmla="*/ 0 w 7397559"/>
              <a:gd name="connsiteY2" fmla="*/ 0 h 4172693"/>
              <a:gd name="connsiteX3" fmla="*/ 6252506 w 7397559"/>
              <a:gd name="connsiteY3" fmla="*/ 2243328 h 4172693"/>
              <a:gd name="connsiteX4" fmla="*/ 6252506 w 7397559"/>
              <a:gd name="connsiteY4" fmla="*/ 3208011 h 4172693"/>
              <a:gd name="connsiteX5" fmla="*/ 7397559 w 7397559"/>
              <a:gd name="connsiteY5" fmla="*/ 3208011 h 4172693"/>
              <a:gd name="connsiteX6" fmla="*/ 5107453 w 7397559"/>
              <a:gd name="connsiteY6" fmla="*/ 4172693 h 4172693"/>
              <a:gd name="connsiteX7" fmla="*/ 2817347 w 7397559"/>
              <a:gd name="connsiteY7" fmla="*/ 3208011 h 4172693"/>
              <a:gd name="connsiteX0" fmla="*/ 2817347 w 10105178"/>
              <a:gd name="connsiteY0" fmla="*/ 3208011 h 4172693"/>
              <a:gd name="connsiteX1" fmla="*/ 3962400 w 10105178"/>
              <a:gd name="connsiteY1" fmla="*/ 3208011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962400 w 10105178"/>
              <a:gd name="connsiteY1" fmla="*/ 3208011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608832 w 10105178"/>
              <a:gd name="connsiteY1" fmla="*/ 3183627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2817347 w 10105178"/>
              <a:gd name="connsiteY0" fmla="*/ 3208011 h 4172693"/>
              <a:gd name="connsiteX1" fmla="*/ 3608832 w 10105178"/>
              <a:gd name="connsiteY1" fmla="*/ 3183627 h 4172693"/>
              <a:gd name="connsiteX2" fmla="*/ 0 w 10105178"/>
              <a:gd name="connsiteY2" fmla="*/ 0 h 4172693"/>
              <a:gd name="connsiteX3" fmla="*/ 10105178 w 10105178"/>
              <a:gd name="connsiteY3" fmla="*/ 12192 h 4172693"/>
              <a:gd name="connsiteX4" fmla="*/ 6252506 w 10105178"/>
              <a:gd name="connsiteY4" fmla="*/ 3208011 h 4172693"/>
              <a:gd name="connsiteX5" fmla="*/ 7397559 w 10105178"/>
              <a:gd name="connsiteY5" fmla="*/ 3208011 h 4172693"/>
              <a:gd name="connsiteX6" fmla="*/ 5107453 w 10105178"/>
              <a:gd name="connsiteY6" fmla="*/ 4172693 h 4172693"/>
              <a:gd name="connsiteX7" fmla="*/ 2817347 w 10105178"/>
              <a:gd name="connsiteY7" fmla="*/ 3208011 h 4172693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1348762"/>
              <a:gd name="connsiteY0" fmla="*/ 3305547 h 4270229"/>
              <a:gd name="connsiteX1" fmla="*/ 4852416 w 11348762"/>
              <a:gd name="connsiteY1" fmla="*/ 3281163 h 4270229"/>
              <a:gd name="connsiteX2" fmla="*/ 0 w 11348762"/>
              <a:gd name="connsiteY2" fmla="*/ 0 h 4270229"/>
              <a:gd name="connsiteX3" fmla="*/ 11348762 w 11348762"/>
              <a:gd name="connsiteY3" fmla="*/ 109728 h 4270229"/>
              <a:gd name="connsiteX4" fmla="*/ 7496090 w 11348762"/>
              <a:gd name="connsiteY4" fmla="*/ 3305547 h 4270229"/>
              <a:gd name="connsiteX5" fmla="*/ 8641143 w 11348762"/>
              <a:gd name="connsiteY5" fmla="*/ 3305547 h 4270229"/>
              <a:gd name="connsiteX6" fmla="*/ 6351037 w 11348762"/>
              <a:gd name="connsiteY6" fmla="*/ 4270229 h 4270229"/>
              <a:gd name="connsiteX7" fmla="*/ 4060931 w 11348762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496090 w 12653306"/>
              <a:gd name="connsiteY4" fmla="*/ 3305547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496090 w 12653306"/>
              <a:gd name="connsiteY4" fmla="*/ 3305547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764314 w 12653306"/>
              <a:gd name="connsiteY4" fmla="*/ 3293355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  <a:gd name="connsiteX0" fmla="*/ 4060931 w 12653306"/>
              <a:gd name="connsiteY0" fmla="*/ 3305547 h 4270229"/>
              <a:gd name="connsiteX1" fmla="*/ 4852416 w 12653306"/>
              <a:gd name="connsiteY1" fmla="*/ 3281163 h 4270229"/>
              <a:gd name="connsiteX2" fmla="*/ 0 w 12653306"/>
              <a:gd name="connsiteY2" fmla="*/ 0 h 4270229"/>
              <a:gd name="connsiteX3" fmla="*/ 12653306 w 12653306"/>
              <a:gd name="connsiteY3" fmla="*/ 109728 h 4270229"/>
              <a:gd name="connsiteX4" fmla="*/ 7764314 w 12653306"/>
              <a:gd name="connsiteY4" fmla="*/ 3293355 h 4270229"/>
              <a:gd name="connsiteX5" fmla="*/ 8641143 w 12653306"/>
              <a:gd name="connsiteY5" fmla="*/ 3305547 h 4270229"/>
              <a:gd name="connsiteX6" fmla="*/ 6351037 w 12653306"/>
              <a:gd name="connsiteY6" fmla="*/ 4270229 h 4270229"/>
              <a:gd name="connsiteX7" fmla="*/ 4060931 w 12653306"/>
              <a:gd name="connsiteY7" fmla="*/ 3305547 h 4270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53306" h="4270229">
                <a:moveTo>
                  <a:pt x="4060931" y="3305547"/>
                </a:moveTo>
                <a:lnTo>
                  <a:pt x="4852416" y="3281163"/>
                </a:lnTo>
                <a:cubicBezTo>
                  <a:pt x="3580384" y="1626610"/>
                  <a:pt x="2125472" y="654809"/>
                  <a:pt x="0" y="0"/>
                </a:cubicBezTo>
                <a:lnTo>
                  <a:pt x="12653306" y="109728"/>
                </a:lnTo>
                <a:cubicBezTo>
                  <a:pt x="10958618" y="638553"/>
                  <a:pt x="8922554" y="1801362"/>
                  <a:pt x="7764314" y="3293355"/>
                </a:cubicBezTo>
                <a:lnTo>
                  <a:pt x="8641143" y="3305547"/>
                </a:lnTo>
                <a:lnTo>
                  <a:pt x="6351037" y="4270229"/>
                </a:lnTo>
                <a:lnTo>
                  <a:pt x="4060931" y="3305547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65000"/>
                </a:schemeClr>
              </a:gs>
              <a:gs pos="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4" name="그룹 143"/>
          <p:cNvGrpSpPr/>
          <p:nvPr/>
        </p:nvGrpSpPr>
        <p:grpSpPr>
          <a:xfrm>
            <a:off x="3209311" y="6053800"/>
            <a:ext cx="742440" cy="911139"/>
            <a:chOff x="743997" y="4708427"/>
            <a:chExt cx="1038540" cy="1212148"/>
          </a:xfrm>
        </p:grpSpPr>
        <p:grpSp>
          <p:nvGrpSpPr>
            <p:cNvPr id="145" name="그룹 144"/>
            <p:cNvGrpSpPr/>
            <p:nvPr/>
          </p:nvGrpSpPr>
          <p:grpSpPr>
            <a:xfrm>
              <a:off x="743997" y="4708427"/>
              <a:ext cx="992184" cy="1212148"/>
              <a:chOff x="5271796" y="2103676"/>
              <a:chExt cx="2566822" cy="3135868"/>
            </a:xfrm>
          </p:grpSpPr>
          <p:grpSp>
            <p:nvGrpSpPr>
              <p:cNvPr id="149" name="그룹 148"/>
              <p:cNvGrpSpPr/>
              <p:nvPr/>
            </p:nvGrpSpPr>
            <p:grpSpPr>
              <a:xfrm>
                <a:off x="5271796" y="2103676"/>
                <a:ext cx="2566822" cy="3135868"/>
                <a:chOff x="5466669" y="-1275210"/>
                <a:chExt cx="2177076" cy="2659717"/>
              </a:xfrm>
            </p:grpSpPr>
            <p:sp>
              <p:nvSpPr>
                <p:cNvPr id="152" name="자유형 151"/>
                <p:cNvSpPr>
                  <a:spLocks/>
                </p:cNvSpPr>
                <p:nvPr/>
              </p:nvSpPr>
              <p:spPr bwMode="auto">
                <a:xfrm>
                  <a:off x="6547756" y="-1275210"/>
                  <a:ext cx="1095989" cy="2659717"/>
                </a:xfrm>
                <a:custGeom>
                  <a:avLst/>
                  <a:gdLst>
                    <a:gd name="connsiteX0" fmla="*/ 1068 w 1576341"/>
                    <a:gd name="connsiteY0" fmla="*/ 0 h 3825421"/>
                    <a:gd name="connsiteX1" fmla="*/ 581656 w 1576341"/>
                    <a:gd name="connsiteY1" fmla="*/ 251757 h 3825421"/>
                    <a:gd name="connsiteX2" fmla="*/ 1273240 w 1576341"/>
                    <a:gd name="connsiteY2" fmla="*/ 273092 h 3825421"/>
                    <a:gd name="connsiteX3" fmla="*/ 1384234 w 1576341"/>
                    <a:gd name="connsiteY3" fmla="*/ 443775 h 3825421"/>
                    <a:gd name="connsiteX4" fmla="*/ 1576341 w 1576341"/>
                    <a:gd name="connsiteY4" fmla="*/ 599522 h 3825421"/>
                    <a:gd name="connsiteX5" fmla="*/ 1505902 w 1576341"/>
                    <a:gd name="connsiteY5" fmla="*/ 975024 h 3825421"/>
                    <a:gd name="connsiteX6" fmla="*/ 1482422 w 1576341"/>
                    <a:gd name="connsiteY6" fmla="*/ 2052457 h 3825421"/>
                    <a:gd name="connsiteX7" fmla="*/ 1179321 w 1576341"/>
                    <a:gd name="connsiteY7" fmla="*/ 2918670 h 3825421"/>
                    <a:gd name="connsiteX8" fmla="*/ 1068 w 1576341"/>
                    <a:gd name="connsiteY8" fmla="*/ 3825421 h 3825421"/>
                    <a:gd name="connsiteX9" fmla="*/ 0 w 1576341"/>
                    <a:gd name="connsiteY9" fmla="*/ 3825029 h 3825421"/>
                    <a:gd name="connsiteX10" fmla="*/ 0 w 1576341"/>
                    <a:gd name="connsiteY10" fmla="*/ 748 h 3825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6341" h="3825421">
                      <a:moveTo>
                        <a:pt x="1068" y="0"/>
                      </a:moveTo>
                      <a:cubicBezTo>
                        <a:pt x="1068" y="0"/>
                        <a:pt x="282824" y="204819"/>
                        <a:pt x="581656" y="251757"/>
                      </a:cubicBezTo>
                      <a:cubicBezTo>
                        <a:pt x="880488" y="300828"/>
                        <a:pt x="1273240" y="273092"/>
                        <a:pt x="1273240" y="273092"/>
                      </a:cubicBezTo>
                      <a:cubicBezTo>
                        <a:pt x="1273240" y="273092"/>
                        <a:pt x="1328737" y="384036"/>
                        <a:pt x="1384234" y="443775"/>
                      </a:cubicBezTo>
                      <a:cubicBezTo>
                        <a:pt x="1437598" y="503513"/>
                        <a:pt x="1576341" y="599522"/>
                        <a:pt x="1576341" y="599522"/>
                      </a:cubicBezTo>
                      <a:cubicBezTo>
                        <a:pt x="1576341" y="599522"/>
                        <a:pt x="1499498" y="804341"/>
                        <a:pt x="1505902" y="975024"/>
                      </a:cubicBezTo>
                      <a:cubicBezTo>
                        <a:pt x="1512306" y="1145706"/>
                        <a:pt x="1520844" y="1862573"/>
                        <a:pt x="1482422" y="2052457"/>
                      </a:cubicBezTo>
                      <a:cubicBezTo>
                        <a:pt x="1446136" y="2244475"/>
                        <a:pt x="1377831" y="2581573"/>
                        <a:pt x="1179321" y="2918670"/>
                      </a:cubicBezTo>
                      <a:cubicBezTo>
                        <a:pt x="978676" y="3253635"/>
                        <a:pt x="438644" y="3697409"/>
                        <a:pt x="1068" y="3825421"/>
                      </a:cubicBezTo>
                      <a:lnTo>
                        <a:pt x="0" y="3825029"/>
                      </a:lnTo>
                      <a:lnTo>
                        <a:pt x="0" y="74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50800"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ko-KR" altLang="en-US"/>
                </a:p>
              </p:txBody>
            </p:sp>
            <p:sp>
              <p:nvSpPr>
                <p:cNvPr id="153" name="자유형 152"/>
                <p:cNvSpPr>
                  <a:spLocks/>
                </p:cNvSpPr>
                <p:nvPr/>
              </p:nvSpPr>
              <p:spPr bwMode="auto">
                <a:xfrm flipH="1">
                  <a:off x="5466669" y="-1275210"/>
                  <a:ext cx="1095989" cy="2659717"/>
                </a:xfrm>
                <a:custGeom>
                  <a:avLst/>
                  <a:gdLst>
                    <a:gd name="connsiteX0" fmla="*/ 1068 w 1576341"/>
                    <a:gd name="connsiteY0" fmla="*/ 0 h 3825421"/>
                    <a:gd name="connsiteX1" fmla="*/ 581656 w 1576341"/>
                    <a:gd name="connsiteY1" fmla="*/ 251757 h 3825421"/>
                    <a:gd name="connsiteX2" fmla="*/ 1273240 w 1576341"/>
                    <a:gd name="connsiteY2" fmla="*/ 273092 h 3825421"/>
                    <a:gd name="connsiteX3" fmla="*/ 1384234 w 1576341"/>
                    <a:gd name="connsiteY3" fmla="*/ 443775 h 3825421"/>
                    <a:gd name="connsiteX4" fmla="*/ 1576341 w 1576341"/>
                    <a:gd name="connsiteY4" fmla="*/ 599522 h 3825421"/>
                    <a:gd name="connsiteX5" fmla="*/ 1505902 w 1576341"/>
                    <a:gd name="connsiteY5" fmla="*/ 975024 h 3825421"/>
                    <a:gd name="connsiteX6" fmla="*/ 1482422 w 1576341"/>
                    <a:gd name="connsiteY6" fmla="*/ 2052457 h 3825421"/>
                    <a:gd name="connsiteX7" fmla="*/ 1179321 w 1576341"/>
                    <a:gd name="connsiteY7" fmla="*/ 2918670 h 3825421"/>
                    <a:gd name="connsiteX8" fmla="*/ 1068 w 1576341"/>
                    <a:gd name="connsiteY8" fmla="*/ 3825421 h 3825421"/>
                    <a:gd name="connsiteX9" fmla="*/ 0 w 1576341"/>
                    <a:gd name="connsiteY9" fmla="*/ 3825029 h 3825421"/>
                    <a:gd name="connsiteX10" fmla="*/ 0 w 1576341"/>
                    <a:gd name="connsiteY10" fmla="*/ 748 h 3825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6341" h="3825421">
                      <a:moveTo>
                        <a:pt x="1068" y="0"/>
                      </a:moveTo>
                      <a:cubicBezTo>
                        <a:pt x="1068" y="0"/>
                        <a:pt x="282824" y="204819"/>
                        <a:pt x="581656" y="251757"/>
                      </a:cubicBezTo>
                      <a:cubicBezTo>
                        <a:pt x="880488" y="300828"/>
                        <a:pt x="1273240" y="273092"/>
                        <a:pt x="1273240" y="273092"/>
                      </a:cubicBezTo>
                      <a:cubicBezTo>
                        <a:pt x="1273240" y="273092"/>
                        <a:pt x="1328737" y="384036"/>
                        <a:pt x="1384234" y="443775"/>
                      </a:cubicBezTo>
                      <a:cubicBezTo>
                        <a:pt x="1437598" y="503513"/>
                        <a:pt x="1576341" y="599522"/>
                        <a:pt x="1576341" y="599522"/>
                      </a:cubicBezTo>
                      <a:cubicBezTo>
                        <a:pt x="1576341" y="599522"/>
                        <a:pt x="1499498" y="804341"/>
                        <a:pt x="1505902" y="975024"/>
                      </a:cubicBezTo>
                      <a:cubicBezTo>
                        <a:pt x="1512306" y="1145706"/>
                        <a:pt x="1520844" y="1862573"/>
                        <a:pt x="1482422" y="2052457"/>
                      </a:cubicBezTo>
                      <a:cubicBezTo>
                        <a:pt x="1446136" y="2244475"/>
                        <a:pt x="1377831" y="2581573"/>
                        <a:pt x="1179321" y="2918670"/>
                      </a:cubicBezTo>
                      <a:cubicBezTo>
                        <a:pt x="978676" y="3253635"/>
                        <a:pt x="438644" y="3697409"/>
                        <a:pt x="1068" y="3825421"/>
                      </a:cubicBezTo>
                      <a:lnTo>
                        <a:pt x="0" y="3825029"/>
                      </a:lnTo>
                      <a:lnTo>
                        <a:pt x="0" y="74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50800"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ko-KR" altLang="en-US"/>
                </a:p>
              </p:txBody>
            </p:sp>
          </p:grpSp>
          <p:sp>
            <p:nvSpPr>
              <p:cNvPr id="150" name="자유형 149"/>
              <p:cNvSpPr>
                <a:spLocks/>
              </p:cNvSpPr>
              <p:nvPr/>
            </p:nvSpPr>
            <p:spPr bwMode="auto">
              <a:xfrm>
                <a:off x="6547757" y="2341752"/>
                <a:ext cx="1095989" cy="2659717"/>
              </a:xfrm>
              <a:custGeom>
                <a:avLst/>
                <a:gdLst>
                  <a:gd name="connsiteX0" fmla="*/ 1068 w 1576341"/>
                  <a:gd name="connsiteY0" fmla="*/ 0 h 3825421"/>
                  <a:gd name="connsiteX1" fmla="*/ 581656 w 1576341"/>
                  <a:gd name="connsiteY1" fmla="*/ 251757 h 3825421"/>
                  <a:gd name="connsiteX2" fmla="*/ 1273240 w 1576341"/>
                  <a:gd name="connsiteY2" fmla="*/ 273092 h 3825421"/>
                  <a:gd name="connsiteX3" fmla="*/ 1384234 w 1576341"/>
                  <a:gd name="connsiteY3" fmla="*/ 443775 h 3825421"/>
                  <a:gd name="connsiteX4" fmla="*/ 1576341 w 1576341"/>
                  <a:gd name="connsiteY4" fmla="*/ 599522 h 3825421"/>
                  <a:gd name="connsiteX5" fmla="*/ 1505902 w 1576341"/>
                  <a:gd name="connsiteY5" fmla="*/ 975024 h 3825421"/>
                  <a:gd name="connsiteX6" fmla="*/ 1482422 w 1576341"/>
                  <a:gd name="connsiteY6" fmla="*/ 2052457 h 3825421"/>
                  <a:gd name="connsiteX7" fmla="*/ 1179321 w 1576341"/>
                  <a:gd name="connsiteY7" fmla="*/ 2918670 h 3825421"/>
                  <a:gd name="connsiteX8" fmla="*/ 1068 w 1576341"/>
                  <a:gd name="connsiteY8" fmla="*/ 3825421 h 3825421"/>
                  <a:gd name="connsiteX9" fmla="*/ 0 w 1576341"/>
                  <a:gd name="connsiteY9" fmla="*/ 3825029 h 3825421"/>
                  <a:gd name="connsiteX10" fmla="*/ 0 w 1576341"/>
                  <a:gd name="connsiteY10" fmla="*/ 748 h 3825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76341" h="3825421">
                    <a:moveTo>
                      <a:pt x="1068" y="0"/>
                    </a:moveTo>
                    <a:cubicBezTo>
                      <a:pt x="1068" y="0"/>
                      <a:pt x="282824" y="204819"/>
                      <a:pt x="581656" y="251757"/>
                    </a:cubicBezTo>
                    <a:cubicBezTo>
                      <a:pt x="880488" y="300828"/>
                      <a:pt x="1273240" y="273092"/>
                      <a:pt x="1273240" y="273092"/>
                    </a:cubicBezTo>
                    <a:cubicBezTo>
                      <a:pt x="1273240" y="273092"/>
                      <a:pt x="1328737" y="384036"/>
                      <a:pt x="1384234" y="443775"/>
                    </a:cubicBezTo>
                    <a:cubicBezTo>
                      <a:pt x="1437598" y="503513"/>
                      <a:pt x="1576341" y="599522"/>
                      <a:pt x="1576341" y="599522"/>
                    </a:cubicBezTo>
                    <a:cubicBezTo>
                      <a:pt x="1576341" y="599522"/>
                      <a:pt x="1499498" y="804341"/>
                      <a:pt x="1505902" y="975024"/>
                    </a:cubicBezTo>
                    <a:cubicBezTo>
                      <a:pt x="1512306" y="1145706"/>
                      <a:pt x="1520844" y="1862573"/>
                      <a:pt x="1482422" y="2052457"/>
                    </a:cubicBezTo>
                    <a:cubicBezTo>
                      <a:pt x="1446136" y="2244475"/>
                      <a:pt x="1377831" y="2581573"/>
                      <a:pt x="1179321" y="2918670"/>
                    </a:cubicBezTo>
                    <a:cubicBezTo>
                      <a:pt x="978676" y="3253635"/>
                      <a:pt x="438644" y="3697409"/>
                      <a:pt x="1068" y="3825421"/>
                    </a:cubicBezTo>
                    <a:lnTo>
                      <a:pt x="0" y="3825029"/>
                    </a:lnTo>
                    <a:lnTo>
                      <a:pt x="0" y="74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08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  <p:sp>
            <p:nvSpPr>
              <p:cNvPr id="151" name="자유형 150"/>
              <p:cNvSpPr>
                <a:spLocks/>
              </p:cNvSpPr>
              <p:nvPr/>
            </p:nvSpPr>
            <p:spPr bwMode="auto">
              <a:xfrm flipH="1">
                <a:off x="5466670" y="2341752"/>
                <a:ext cx="1095989" cy="2659717"/>
              </a:xfrm>
              <a:custGeom>
                <a:avLst/>
                <a:gdLst>
                  <a:gd name="connsiteX0" fmla="*/ 1068 w 1576341"/>
                  <a:gd name="connsiteY0" fmla="*/ 0 h 3825421"/>
                  <a:gd name="connsiteX1" fmla="*/ 581656 w 1576341"/>
                  <a:gd name="connsiteY1" fmla="*/ 251757 h 3825421"/>
                  <a:gd name="connsiteX2" fmla="*/ 1273240 w 1576341"/>
                  <a:gd name="connsiteY2" fmla="*/ 273092 h 3825421"/>
                  <a:gd name="connsiteX3" fmla="*/ 1384234 w 1576341"/>
                  <a:gd name="connsiteY3" fmla="*/ 443775 h 3825421"/>
                  <a:gd name="connsiteX4" fmla="*/ 1576341 w 1576341"/>
                  <a:gd name="connsiteY4" fmla="*/ 599522 h 3825421"/>
                  <a:gd name="connsiteX5" fmla="*/ 1505902 w 1576341"/>
                  <a:gd name="connsiteY5" fmla="*/ 975024 h 3825421"/>
                  <a:gd name="connsiteX6" fmla="*/ 1482422 w 1576341"/>
                  <a:gd name="connsiteY6" fmla="*/ 2052457 h 3825421"/>
                  <a:gd name="connsiteX7" fmla="*/ 1179321 w 1576341"/>
                  <a:gd name="connsiteY7" fmla="*/ 2918670 h 3825421"/>
                  <a:gd name="connsiteX8" fmla="*/ 1068 w 1576341"/>
                  <a:gd name="connsiteY8" fmla="*/ 3825421 h 3825421"/>
                  <a:gd name="connsiteX9" fmla="*/ 0 w 1576341"/>
                  <a:gd name="connsiteY9" fmla="*/ 3825029 h 3825421"/>
                  <a:gd name="connsiteX10" fmla="*/ 0 w 1576341"/>
                  <a:gd name="connsiteY10" fmla="*/ 748 h 3825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76341" h="3825421">
                    <a:moveTo>
                      <a:pt x="1068" y="0"/>
                    </a:moveTo>
                    <a:cubicBezTo>
                      <a:pt x="1068" y="0"/>
                      <a:pt x="282824" y="204819"/>
                      <a:pt x="581656" y="251757"/>
                    </a:cubicBezTo>
                    <a:cubicBezTo>
                      <a:pt x="880488" y="300828"/>
                      <a:pt x="1273240" y="273092"/>
                      <a:pt x="1273240" y="273092"/>
                    </a:cubicBezTo>
                    <a:cubicBezTo>
                      <a:pt x="1273240" y="273092"/>
                      <a:pt x="1328737" y="384036"/>
                      <a:pt x="1384234" y="443775"/>
                    </a:cubicBezTo>
                    <a:cubicBezTo>
                      <a:pt x="1437598" y="503513"/>
                      <a:pt x="1576341" y="599522"/>
                      <a:pt x="1576341" y="599522"/>
                    </a:cubicBezTo>
                    <a:cubicBezTo>
                      <a:pt x="1576341" y="599522"/>
                      <a:pt x="1499498" y="804341"/>
                      <a:pt x="1505902" y="975024"/>
                    </a:cubicBezTo>
                    <a:cubicBezTo>
                      <a:pt x="1512306" y="1145706"/>
                      <a:pt x="1520844" y="1862573"/>
                      <a:pt x="1482422" y="2052457"/>
                    </a:cubicBezTo>
                    <a:cubicBezTo>
                      <a:pt x="1446136" y="2244475"/>
                      <a:pt x="1377831" y="2581573"/>
                      <a:pt x="1179321" y="2918670"/>
                    </a:cubicBezTo>
                    <a:cubicBezTo>
                      <a:pt x="978676" y="3253635"/>
                      <a:pt x="438644" y="3697409"/>
                      <a:pt x="1068" y="3825421"/>
                    </a:cubicBezTo>
                    <a:lnTo>
                      <a:pt x="0" y="3825029"/>
                    </a:lnTo>
                    <a:lnTo>
                      <a:pt x="0" y="748"/>
                    </a:lnTo>
                    <a:close/>
                  </a:path>
                </a:pathLst>
              </a:custGeom>
              <a:solidFill>
                <a:schemeClr val="bg1"/>
              </a:solidFill>
              <a:ln w="508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46" name="직사각형 145"/>
            <p:cNvSpPr/>
            <p:nvPr/>
          </p:nvSpPr>
          <p:spPr>
            <a:xfrm rot="2700000">
              <a:off x="1221484" y="4752975"/>
              <a:ext cx="99755" cy="1022350"/>
            </a:xfrm>
            <a:prstGeom prst="rect">
              <a:avLst/>
            </a:prstGeom>
            <a:gradFill>
              <a:gsLst>
                <a:gs pos="0">
                  <a:srgbClr val="BFBFBF"/>
                </a:gs>
                <a:gs pos="100000">
                  <a:srgbClr val="D9D9D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Freeform 6"/>
            <p:cNvSpPr>
              <a:spLocks/>
            </p:cNvSpPr>
            <p:nvPr/>
          </p:nvSpPr>
          <p:spPr bwMode="auto">
            <a:xfrm>
              <a:off x="1261661" y="4936159"/>
              <a:ext cx="420306" cy="626568"/>
            </a:xfrm>
            <a:custGeom>
              <a:avLst/>
              <a:gdLst>
                <a:gd name="T0" fmla="*/ 14 w 216"/>
                <a:gd name="T1" fmla="*/ 134 h 322"/>
                <a:gd name="T2" fmla="*/ 10 w 216"/>
                <a:gd name="T3" fmla="*/ 146 h 322"/>
                <a:gd name="T4" fmla="*/ 8 w 216"/>
                <a:gd name="T5" fmla="*/ 152 h 322"/>
                <a:gd name="T6" fmla="*/ 46 w 216"/>
                <a:gd name="T7" fmla="*/ 166 h 322"/>
                <a:gd name="T8" fmla="*/ 46 w 216"/>
                <a:gd name="T9" fmla="*/ 180 h 322"/>
                <a:gd name="T10" fmla="*/ 30 w 216"/>
                <a:gd name="T11" fmla="*/ 190 h 322"/>
                <a:gd name="T12" fmla="*/ 26 w 216"/>
                <a:gd name="T13" fmla="*/ 200 h 322"/>
                <a:gd name="T14" fmla="*/ 44 w 216"/>
                <a:gd name="T15" fmla="*/ 210 h 322"/>
                <a:gd name="T16" fmla="*/ 62 w 216"/>
                <a:gd name="T17" fmla="*/ 226 h 322"/>
                <a:gd name="T18" fmla="*/ 70 w 216"/>
                <a:gd name="T19" fmla="*/ 238 h 322"/>
                <a:gd name="T20" fmla="*/ 70 w 216"/>
                <a:gd name="T21" fmla="*/ 246 h 322"/>
                <a:gd name="T22" fmla="*/ 86 w 216"/>
                <a:gd name="T23" fmla="*/ 304 h 322"/>
                <a:gd name="T24" fmla="*/ 216 w 216"/>
                <a:gd name="T25" fmla="*/ 322 h 322"/>
                <a:gd name="T26" fmla="*/ 212 w 216"/>
                <a:gd name="T27" fmla="*/ 244 h 322"/>
                <a:gd name="T28" fmla="*/ 206 w 216"/>
                <a:gd name="T29" fmla="*/ 234 h 322"/>
                <a:gd name="T30" fmla="*/ 196 w 216"/>
                <a:gd name="T31" fmla="*/ 224 h 322"/>
                <a:gd name="T32" fmla="*/ 192 w 216"/>
                <a:gd name="T33" fmla="*/ 224 h 322"/>
                <a:gd name="T34" fmla="*/ 166 w 216"/>
                <a:gd name="T35" fmla="*/ 216 h 322"/>
                <a:gd name="T36" fmla="*/ 160 w 216"/>
                <a:gd name="T37" fmla="*/ 212 h 322"/>
                <a:gd name="T38" fmla="*/ 140 w 216"/>
                <a:gd name="T39" fmla="*/ 202 h 322"/>
                <a:gd name="T40" fmla="*/ 134 w 216"/>
                <a:gd name="T41" fmla="*/ 198 h 322"/>
                <a:gd name="T42" fmla="*/ 130 w 216"/>
                <a:gd name="T43" fmla="*/ 190 h 322"/>
                <a:gd name="T44" fmla="*/ 116 w 216"/>
                <a:gd name="T45" fmla="*/ 180 h 322"/>
                <a:gd name="T46" fmla="*/ 146 w 216"/>
                <a:gd name="T47" fmla="*/ 156 h 322"/>
                <a:gd name="T48" fmla="*/ 154 w 216"/>
                <a:gd name="T49" fmla="*/ 152 h 322"/>
                <a:gd name="T50" fmla="*/ 150 w 216"/>
                <a:gd name="T51" fmla="*/ 146 h 322"/>
                <a:gd name="T52" fmla="*/ 146 w 216"/>
                <a:gd name="T53" fmla="*/ 134 h 322"/>
                <a:gd name="T54" fmla="*/ 152 w 216"/>
                <a:gd name="T55" fmla="*/ 140 h 322"/>
                <a:gd name="T56" fmla="*/ 162 w 216"/>
                <a:gd name="T57" fmla="*/ 148 h 322"/>
                <a:gd name="T58" fmla="*/ 156 w 216"/>
                <a:gd name="T59" fmla="*/ 138 h 322"/>
                <a:gd name="T60" fmla="*/ 150 w 216"/>
                <a:gd name="T61" fmla="*/ 118 h 322"/>
                <a:gd name="T62" fmla="*/ 144 w 216"/>
                <a:gd name="T63" fmla="*/ 90 h 322"/>
                <a:gd name="T64" fmla="*/ 140 w 216"/>
                <a:gd name="T65" fmla="*/ 66 h 322"/>
                <a:gd name="T66" fmla="*/ 134 w 216"/>
                <a:gd name="T67" fmla="*/ 36 h 322"/>
                <a:gd name="T68" fmla="*/ 128 w 216"/>
                <a:gd name="T69" fmla="*/ 24 h 322"/>
                <a:gd name="T70" fmla="*/ 118 w 216"/>
                <a:gd name="T71" fmla="*/ 14 h 322"/>
                <a:gd name="T72" fmla="*/ 104 w 216"/>
                <a:gd name="T73" fmla="*/ 6 h 322"/>
                <a:gd name="T74" fmla="*/ 82 w 216"/>
                <a:gd name="T75" fmla="*/ 0 h 322"/>
                <a:gd name="T76" fmla="*/ 80 w 216"/>
                <a:gd name="T77" fmla="*/ 0 h 322"/>
                <a:gd name="T78" fmla="*/ 80 w 216"/>
                <a:gd name="T79" fmla="*/ 0 h 322"/>
                <a:gd name="T80" fmla="*/ 68 w 216"/>
                <a:gd name="T81" fmla="*/ 2 h 322"/>
                <a:gd name="T82" fmla="*/ 44 w 216"/>
                <a:gd name="T83" fmla="*/ 14 h 322"/>
                <a:gd name="T84" fmla="*/ 38 w 216"/>
                <a:gd name="T85" fmla="*/ 18 h 322"/>
                <a:gd name="T86" fmla="*/ 28 w 216"/>
                <a:gd name="T87" fmla="*/ 36 h 322"/>
                <a:gd name="T88" fmla="*/ 24 w 216"/>
                <a:gd name="T89" fmla="*/ 48 h 322"/>
                <a:gd name="T90" fmla="*/ 18 w 216"/>
                <a:gd name="T91" fmla="*/ 90 h 322"/>
                <a:gd name="T92" fmla="*/ 16 w 216"/>
                <a:gd name="T93" fmla="*/ 102 h 322"/>
                <a:gd name="T94" fmla="*/ 12 w 216"/>
                <a:gd name="T95" fmla="*/ 120 h 322"/>
                <a:gd name="T96" fmla="*/ 0 w 216"/>
                <a:gd name="T97" fmla="*/ 148 h 322"/>
                <a:gd name="T98" fmla="*/ 4 w 216"/>
                <a:gd name="T99" fmla="*/ 146 h 322"/>
                <a:gd name="T100" fmla="*/ 14 w 216"/>
                <a:gd name="T101" fmla="*/ 13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6" h="322">
                  <a:moveTo>
                    <a:pt x="14" y="134"/>
                  </a:moveTo>
                  <a:lnTo>
                    <a:pt x="14" y="134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16" y="156"/>
                  </a:lnTo>
                  <a:lnTo>
                    <a:pt x="46" y="166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38" y="184"/>
                  </a:lnTo>
                  <a:lnTo>
                    <a:pt x="30" y="190"/>
                  </a:lnTo>
                  <a:lnTo>
                    <a:pt x="30" y="190"/>
                  </a:lnTo>
                  <a:lnTo>
                    <a:pt x="26" y="200"/>
                  </a:lnTo>
                  <a:lnTo>
                    <a:pt x="26" y="200"/>
                  </a:lnTo>
                  <a:lnTo>
                    <a:pt x="44" y="210"/>
                  </a:lnTo>
                  <a:lnTo>
                    <a:pt x="58" y="220"/>
                  </a:lnTo>
                  <a:lnTo>
                    <a:pt x="62" y="226"/>
                  </a:lnTo>
                  <a:lnTo>
                    <a:pt x="66" y="232"/>
                  </a:lnTo>
                  <a:lnTo>
                    <a:pt x="70" y="238"/>
                  </a:lnTo>
                  <a:lnTo>
                    <a:pt x="70" y="246"/>
                  </a:lnTo>
                  <a:lnTo>
                    <a:pt x="70" y="246"/>
                  </a:lnTo>
                  <a:lnTo>
                    <a:pt x="78" y="280"/>
                  </a:lnTo>
                  <a:lnTo>
                    <a:pt x="86" y="304"/>
                  </a:lnTo>
                  <a:lnTo>
                    <a:pt x="88" y="322"/>
                  </a:lnTo>
                  <a:lnTo>
                    <a:pt x="216" y="322"/>
                  </a:lnTo>
                  <a:lnTo>
                    <a:pt x="216" y="322"/>
                  </a:lnTo>
                  <a:lnTo>
                    <a:pt x="212" y="244"/>
                  </a:lnTo>
                  <a:lnTo>
                    <a:pt x="212" y="244"/>
                  </a:lnTo>
                  <a:lnTo>
                    <a:pt x="206" y="234"/>
                  </a:lnTo>
                  <a:lnTo>
                    <a:pt x="200" y="228"/>
                  </a:lnTo>
                  <a:lnTo>
                    <a:pt x="196" y="224"/>
                  </a:lnTo>
                  <a:lnTo>
                    <a:pt x="192" y="224"/>
                  </a:lnTo>
                  <a:lnTo>
                    <a:pt x="192" y="224"/>
                  </a:lnTo>
                  <a:lnTo>
                    <a:pt x="174" y="218"/>
                  </a:lnTo>
                  <a:lnTo>
                    <a:pt x="166" y="216"/>
                  </a:lnTo>
                  <a:lnTo>
                    <a:pt x="160" y="212"/>
                  </a:lnTo>
                  <a:lnTo>
                    <a:pt x="160" y="212"/>
                  </a:lnTo>
                  <a:lnTo>
                    <a:pt x="150" y="208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4" y="198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24" y="184"/>
                  </a:lnTo>
                  <a:lnTo>
                    <a:pt x="116" y="180"/>
                  </a:lnTo>
                  <a:lnTo>
                    <a:pt x="116" y="166"/>
                  </a:lnTo>
                  <a:lnTo>
                    <a:pt x="146" y="156"/>
                  </a:lnTo>
                  <a:lnTo>
                    <a:pt x="146" y="156"/>
                  </a:lnTo>
                  <a:lnTo>
                    <a:pt x="154" y="152"/>
                  </a:lnTo>
                  <a:lnTo>
                    <a:pt x="154" y="152"/>
                  </a:lnTo>
                  <a:lnTo>
                    <a:pt x="150" y="146"/>
                  </a:lnTo>
                  <a:lnTo>
                    <a:pt x="150" y="146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52" y="140"/>
                  </a:lnTo>
                  <a:lnTo>
                    <a:pt x="158" y="146"/>
                  </a:lnTo>
                  <a:lnTo>
                    <a:pt x="162" y="148"/>
                  </a:lnTo>
                  <a:lnTo>
                    <a:pt x="162" y="148"/>
                  </a:lnTo>
                  <a:lnTo>
                    <a:pt x="156" y="138"/>
                  </a:lnTo>
                  <a:lnTo>
                    <a:pt x="150" y="118"/>
                  </a:lnTo>
                  <a:lnTo>
                    <a:pt x="150" y="118"/>
                  </a:lnTo>
                  <a:lnTo>
                    <a:pt x="146" y="100"/>
                  </a:lnTo>
                  <a:lnTo>
                    <a:pt x="144" y="90"/>
                  </a:lnTo>
                  <a:lnTo>
                    <a:pt x="144" y="90"/>
                  </a:lnTo>
                  <a:lnTo>
                    <a:pt x="140" y="66"/>
                  </a:lnTo>
                  <a:lnTo>
                    <a:pt x="138" y="48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28" y="24"/>
                  </a:lnTo>
                  <a:lnTo>
                    <a:pt x="124" y="18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04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8" y="2"/>
                  </a:lnTo>
                  <a:lnTo>
                    <a:pt x="58" y="6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38" y="18"/>
                  </a:lnTo>
                  <a:lnTo>
                    <a:pt x="34" y="2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48"/>
                  </a:lnTo>
                  <a:lnTo>
                    <a:pt x="22" y="66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6" y="102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6" y="13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4" y="146"/>
                  </a:lnTo>
                  <a:lnTo>
                    <a:pt x="10" y="140"/>
                  </a:lnTo>
                  <a:lnTo>
                    <a:pt x="14" y="134"/>
                  </a:lnTo>
                  <a:lnTo>
                    <a:pt x="14" y="13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>
              <a:off x="763521" y="4901133"/>
              <a:ext cx="657701" cy="747211"/>
            </a:xfrm>
            <a:custGeom>
              <a:avLst/>
              <a:gdLst>
                <a:gd name="T0" fmla="*/ 338 w 338"/>
                <a:gd name="T1" fmla="*/ 384 h 384"/>
                <a:gd name="T2" fmla="*/ 334 w 338"/>
                <a:gd name="T3" fmla="*/ 356 h 384"/>
                <a:gd name="T4" fmla="*/ 312 w 338"/>
                <a:gd name="T5" fmla="*/ 264 h 384"/>
                <a:gd name="T6" fmla="*/ 310 w 338"/>
                <a:gd name="T7" fmla="*/ 260 h 384"/>
                <a:gd name="T8" fmla="*/ 304 w 338"/>
                <a:gd name="T9" fmla="*/ 248 h 384"/>
                <a:gd name="T10" fmla="*/ 280 w 338"/>
                <a:gd name="T11" fmla="*/ 234 h 384"/>
                <a:gd name="T12" fmla="*/ 256 w 338"/>
                <a:gd name="T13" fmla="*/ 226 h 384"/>
                <a:gd name="T14" fmla="*/ 232 w 338"/>
                <a:gd name="T15" fmla="*/ 216 h 384"/>
                <a:gd name="T16" fmla="*/ 222 w 338"/>
                <a:gd name="T17" fmla="*/ 210 h 384"/>
                <a:gd name="T18" fmla="*/ 220 w 338"/>
                <a:gd name="T19" fmla="*/ 202 h 384"/>
                <a:gd name="T20" fmla="*/ 208 w 338"/>
                <a:gd name="T21" fmla="*/ 194 h 384"/>
                <a:gd name="T22" fmla="*/ 206 w 338"/>
                <a:gd name="T23" fmla="*/ 178 h 384"/>
                <a:gd name="T24" fmla="*/ 212 w 338"/>
                <a:gd name="T25" fmla="*/ 176 h 384"/>
                <a:gd name="T26" fmla="*/ 218 w 338"/>
                <a:gd name="T27" fmla="*/ 160 h 384"/>
                <a:gd name="T28" fmla="*/ 220 w 338"/>
                <a:gd name="T29" fmla="*/ 146 h 384"/>
                <a:gd name="T30" fmla="*/ 222 w 338"/>
                <a:gd name="T31" fmla="*/ 146 h 384"/>
                <a:gd name="T32" fmla="*/ 230 w 338"/>
                <a:gd name="T33" fmla="*/ 138 h 384"/>
                <a:gd name="T34" fmla="*/ 234 w 338"/>
                <a:gd name="T35" fmla="*/ 128 h 384"/>
                <a:gd name="T36" fmla="*/ 238 w 338"/>
                <a:gd name="T37" fmla="*/ 112 h 384"/>
                <a:gd name="T38" fmla="*/ 236 w 338"/>
                <a:gd name="T39" fmla="*/ 102 h 384"/>
                <a:gd name="T40" fmla="*/ 228 w 338"/>
                <a:gd name="T41" fmla="*/ 100 h 384"/>
                <a:gd name="T42" fmla="*/ 230 w 338"/>
                <a:gd name="T43" fmla="*/ 82 h 384"/>
                <a:gd name="T44" fmla="*/ 228 w 338"/>
                <a:gd name="T45" fmla="*/ 44 h 384"/>
                <a:gd name="T46" fmla="*/ 226 w 338"/>
                <a:gd name="T47" fmla="*/ 32 h 384"/>
                <a:gd name="T48" fmla="*/ 216 w 338"/>
                <a:gd name="T49" fmla="*/ 16 h 384"/>
                <a:gd name="T50" fmla="*/ 200 w 338"/>
                <a:gd name="T51" fmla="*/ 6 h 384"/>
                <a:gd name="T52" fmla="*/ 170 w 338"/>
                <a:gd name="T53" fmla="*/ 0 h 384"/>
                <a:gd name="T54" fmla="*/ 138 w 338"/>
                <a:gd name="T55" fmla="*/ 6 h 384"/>
                <a:gd name="T56" fmla="*/ 128 w 338"/>
                <a:gd name="T57" fmla="*/ 12 h 384"/>
                <a:gd name="T58" fmla="*/ 128 w 338"/>
                <a:gd name="T59" fmla="*/ 18 h 384"/>
                <a:gd name="T60" fmla="*/ 122 w 338"/>
                <a:gd name="T61" fmla="*/ 18 h 384"/>
                <a:gd name="T62" fmla="*/ 114 w 338"/>
                <a:gd name="T63" fmla="*/ 22 h 384"/>
                <a:gd name="T64" fmla="*/ 106 w 338"/>
                <a:gd name="T65" fmla="*/ 36 h 384"/>
                <a:gd name="T66" fmla="*/ 104 w 338"/>
                <a:gd name="T67" fmla="*/ 72 h 384"/>
                <a:gd name="T68" fmla="*/ 110 w 338"/>
                <a:gd name="T69" fmla="*/ 102 h 384"/>
                <a:gd name="T70" fmla="*/ 106 w 338"/>
                <a:gd name="T71" fmla="*/ 104 h 384"/>
                <a:gd name="T72" fmla="*/ 104 w 338"/>
                <a:gd name="T73" fmla="*/ 116 h 384"/>
                <a:gd name="T74" fmla="*/ 108 w 338"/>
                <a:gd name="T75" fmla="*/ 132 h 384"/>
                <a:gd name="T76" fmla="*/ 110 w 338"/>
                <a:gd name="T77" fmla="*/ 142 h 384"/>
                <a:gd name="T78" fmla="*/ 116 w 338"/>
                <a:gd name="T79" fmla="*/ 146 h 384"/>
                <a:gd name="T80" fmla="*/ 118 w 338"/>
                <a:gd name="T81" fmla="*/ 146 h 384"/>
                <a:gd name="T82" fmla="*/ 122 w 338"/>
                <a:gd name="T83" fmla="*/ 164 h 384"/>
                <a:gd name="T84" fmla="*/ 132 w 338"/>
                <a:gd name="T85" fmla="*/ 178 h 384"/>
                <a:gd name="T86" fmla="*/ 134 w 338"/>
                <a:gd name="T87" fmla="*/ 178 h 384"/>
                <a:gd name="T88" fmla="*/ 134 w 338"/>
                <a:gd name="T89" fmla="*/ 194 h 384"/>
                <a:gd name="T90" fmla="*/ 122 w 338"/>
                <a:gd name="T91" fmla="*/ 196 h 384"/>
                <a:gd name="T92" fmla="*/ 120 w 338"/>
                <a:gd name="T93" fmla="*/ 208 h 384"/>
                <a:gd name="T94" fmla="*/ 104 w 338"/>
                <a:gd name="T95" fmla="*/ 216 h 384"/>
                <a:gd name="T96" fmla="*/ 88 w 338"/>
                <a:gd name="T97" fmla="*/ 224 h 384"/>
                <a:gd name="T98" fmla="*/ 46 w 338"/>
                <a:gd name="T99" fmla="*/ 246 h 384"/>
                <a:gd name="T100" fmla="*/ 30 w 338"/>
                <a:gd name="T101" fmla="*/ 260 h 384"/>
                <a:gd name="T102" fmla="*/ 22 w 338"/>
                <a:gd name="T103" fmla="*/ 276 h 384"/>
                <a:gd name="T104" fmla="*/ 8 w 338"/>
                <a:gd name="T105" fmla="*/ 338 h 384"/>
                <a:gd name="T106" fmla="*/ 338 w 338"/>
                <a:gd name="T10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8" h="384">
                  <a:moveTo>
                    <a:pt x="338" y="384"/>
                  </a:moveTo>
                  <a:lnTo>
                    <a:pt x="338" y="384"/>
                  </a:lnTo>
                  <a:lnTo>
                    <a:pt x="336" y="372"/>
                  </a:lnTo>
                  <a:lnTo>
                    <a:pt x="334" y="356"/>
                  </a:lnTo>
                  <a:lnTo>
                    <a:pt x="324" y="316"/>
                  </a:lnTo>
                  <a:lnTo>
                    <a:pt x="312" y="264"/>
                  </a:lnTo>
                  <a:lnTo>
                    <a:pt x="312" y="264"/>
                  </a:lnTo>
                  <a:lnTo>
                    <a:pt x="310" y="260"/>
                  </a:lnTo>
                  <a:lnTo>
                    <a:pt x="308" y="254"/>
                  </a:lnTo>
                  <a:lnTo>
                    <a:pt x="304" y="248"/>
                  </a:lnTo>
                  <a:lnTo>
                    <a:pt x="298" y="244"/>
                  </a:lnTo>
                  <a:lnTo>
                    <a:pt x="280" y="234"/>
                  </a:lnTo>
                  <a:lnTo>
                    <a:pt x="256" y="226"/>
                  </a:lnTo>
                  <a:lnTo>
                    <a:pt x="256" y="226"/>
                  </a:lnTo>
                  <a:lnTo>
                    <a:pt x="242" y="220"/>
                  </a:lnTo>
                  <a:lnTo>
                    <a:pt x="232" y="216"/>
                  </a:lnTo>
                  <a:lnTo>
                    <a:pt x="222" y="210"/>
                  </a:lnTo>
                  <a:lnTo>
                    <a:pt x="222" y="210"/>
                  </a:lnTo>
                  <a:lnTo>
                    <a:pt x="220" y="206"/>
                  </a:lnTo>
                  <a:lnTo>
                    <a:pt x="220" y="202"/>
                  </a:lnTo>
                  <a:lnTo>
                    <a:pt x="220" y="196"/>
                  </a:lnTo>
                  <a:lnTo>
                    <a:pt x="208" y="194"/>
                  </a:lnTo>
                  <a:lnTo>
                    <a:pt x="208" y="194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12" y="176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20" y="150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2" y="146"/>
                  </a:lnTo>
                  <a:lnTo>
                    <a:pt x="226" y="144"/>
                  </a:lnTo>
                  <a:lnTo>
                    <a:pt x="230" y="138"/>
                  </a:lnTo>
                  <a:lnTo>
                    <a:pt x="234" y="128"/>
                  </a:lnTo>
                  <a:lnTo>
                    <a:pt x="234" y="128"/>
                  </a:lnTo>
                  <a:lnTo>
                    <a:pt x="236" y="118"/>
                  </a:lnTo>
                  <a:lnTo>
                    <a:pt x="238" y="112"/>
                  </a:lnTo>
                  <a:lnTo>
                    <a:pt x="236" y="106"/>
                  </a:lnTo>
                  <a:lnTo>
                    <a:pt x="236" y="102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0"/>
                  </a:lnTo>
                  <a:lnTo>
                    <a:pt x="230" y="82"/>
                  </a:lnTo>
                  <a:lnTo>
                    <a:pt x="230" y="64"/>
                  </a:lnTo>
                  <a:lnTo>
                    <a:pt x="228" y="44"/>
                  </a:lnTo>
                  <a:lnTo>
                    <a:pt x="228" y="44"/>
                  </a:lnTo>
                  <a:lnTo>
                    <a:pt x="226" y="32"/>
                  </a:lnTo>
                  <a:lnTo>
                    <a:pt x="222" y="24"/>
                  </a:lnTo>
                  <a:lnTo>
                    <a:pt x="216" y="16"/>
                  </a:lnTo>
                  <a:lnTo>
                    <a:pt x="208" y="10"/>
                  </a:lnTo>
                  <a:lnTo>
                    <a:pt x="200" y="6"/>
                  </a:lnTo>
                  <a:lnTo>
                    <a:pt x="190" y="4"/>
                  </a:lnTo>
                  <a:lnTo>
                    <a:pt x="170" y="0"/>
                  </a:lnTo>
                  <a:lnTo>
                    <a:pt x="152" y="2"/>
                  </a:lnTo>
                  <a:lnTo>
                    <a:pt x="138" y="6"/>
                  </a:lnTo>
                  <a:lnTo>
                    <a:pt x="132" y="8"/>
                  </a:lnTo>
                  <a:lnTo>
                    <a:pt x="128" y="12"/>
                  </a:lnTo>
                  <a:lnTo>
                    <a:pt x="126" y="16"/>
                  </a:lnTo>
                  <a:lnTo>
                    <a:pt x="128" y="18"/>
                  </a:lnTo>
                  <a:lnTo>
                    <a:pt x="128" y="18"/>
                  </a:lnTo>
                  <a:lnTo>
                    <a:pt x="122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2" y="26"/>
                  </a:lnTo>
                  <a:lnTo>
                    <a:pt x="106" y="36"/>
                  </a:lnTo>
                  <a:lnTo>
                    <a:pt x="104" y="48"/>
                  </a:lnTo>
                  <a:lnTo>
                    <a:pt x="104" y="72"/>
                  </a:lnTo>
                  <a:lnTo>
                    <a:pt x="104" y="84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4" y="116"/>
                  </a:lnTo>
                  <a:lnTo>
                    <a:pt x="106" y="124"/>
                  </a:lnTo>
                  <a:lnTo>
                    <a:pt x="108" y="132"/>
                  </a:lnTo>
                  <a:lnTo>
                    <a:pt x="108" y="132"/>
                  </a:lnTo>
                  <a:lnTo>
                    <a:pt x="110" y="142"/>
                  </a:lnTo>
                  <a:lnTo>
                    <a:pt x="114" y="146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18" y="146"/>
                  </a:lnTo>
                  <a:lnTo>
                    <a:pt x="120" y="156"/>
                  </a:lnTo>
                  <a:lnTo>
                    <a:pt x="122" y="164"/>
                  </a:lnTo>
                  <a:lnTo>
                    <a:pt x="126" y="174"/>
                  </a:lnTo>
                  <a:lnTo>
                    <a:pt x="132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6" y="192"/>
                  </a:lnTo>
                  <a:lnTo>
                    <a:pt x="134" y="194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22" y="204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04" y="216"/>
                  </a:lnTo>
                  <a:lnTo>
                    <a:pt x="88" y="224"/>
                  </a:lnTo>
                  <a:lnTo>
                    <a:pt x="88" y="224"/>
                  </a:lnTo>
                  <a:lnTo>
                    <a:pt x="66" y="234"/>
                  </a:lnTo>
                  <a:lnTo>
                    <a:pt x="46" y="246"/>
                  </a:lnTo>
                  <a:lnTo>
                    <a:pt x="38" y="252"/>
                  </a:lnTo>
                  <a:lnTo>
                    <a:pt x="30" y="260"/>
                  </a:lnTo>
                  <a:lnTo>
                    <a:pt x="26" y="268"/>
                  </a:lnTo>
                  <a:lnTo>
                    <a:pt x="22" y="276"/>
                  </a:lnTo>
                  <a:lnTo>
                    <a:pt x="22" y="276"/>
                  </a:lnTo>
                  <a:lnTo>
                    <a:pt x="8" y="338"/>
                  </a:lnTo>
                  <a:lnTo>
                    <a:pt x="0" y="384"/>
                  </a:lnTo>
                  <a:lnTo>
                    <a:pt x="338" y="384"/>
                  </a:lnTo>
                  <a:lnTo>
                    <a:pt x="338" y="3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9187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공식적 행사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1124743" y="4382794"/>
            <a:ext cx="5112569" cy="3522534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무기체계연구개발을 완료한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담당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 간에는 직무관련성이 인정될 수 있으며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행사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참석대상이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공무원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여명으로 한정되어 있는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점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행사를 호텔에서 개최하면서 호텔 식사를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해야만 하는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불가피한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사정은 없어 보이는 점 등에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비추어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볼 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인당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호텔 식사는 청탁금지법상 제재대상에 해당할 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따라서 행사에서 제공된 식사와 선물을 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공식적인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행사에서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통상적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일률적으로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제공하는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교통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숙박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등의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’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포함된다고 보기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어려우며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원활한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직무수행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사교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의례 목적의 음식물 및 선물로 보게 되는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경우에도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7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선물은 가액범위를 초과하므로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제재대상에 해당할 수 있습니다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32656" y="3728864"/>
            <a:ext cx="785393" cy="785393"/>
            <a:chOff x="-2773933" y="1895364"/>
            <a:chExt cx="1028602" cy="1028602"/>
          </a:xfrm>
        </p:grpSpPr>
        <p:sp>
          <p:nvSpPr>
            <p:cNvPr id="11" name="타원 10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모서리가 둥근 사각형 설명선 12"/>
          <p:cNvSpPr/>
          <p:nvPr/>
        </p:nvSpPr>
        <p:spPr>
          <a:xfrm>
            <a:off x="1268760" y="1790506"/>
            <a:ext cx="4161923" cy="1578318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49. 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무기체계연구개발 완료에 따라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사업 종결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행사를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OO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호텔에서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개최하면서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 관련 부서 담당 공무원 </a:t>
            </a:r>
            <a:r>
              <a:rPr lang="en-US" altLang="ko-KR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</a:t>
            </a:r>
            <a:r>
              <a:rPr lang="ko-KR" altLang="en-US" sz="1600" spc="-9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여명을 </a:t>
            </a:r>
            <a:r>
              <a:rPr lang="ko-KR" altLang="en-US" sz="1600" spc="-9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초대하여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인당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호텔식사를 제공하고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7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선물을 준 경우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제재대상인가요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24744" y="393702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5" name="그룹 14"/>
          <p:cNvGrpSpPr/>
          <p:nvPr/>
        </p:nvGrpSpPr>
        <p:grpSpPr>
          <a:xfrm>
            <a:off x="5517232" y="992560"/>
            <a:ext cx="913740" cy="963322"/>
            <a:chOff x="-1517188" y="2599100"/>
            <a:chExt cx="913740" cy="963322"/>
          </a:xfrm>
        </p:grpSpPr>
        <p:sp>
          <p:nvSpPr>
            <p:cNvPr id="16" name="타원 15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005064" y="1401774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16190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모서리가 둥근 사각형 설명선 19"/>
          <p:cNvSpPr/>
          <p:nvPr/>
        </p:nvSpPr>
        <p:spPr>
          <a:xfrm>
            <a:off x="1124743" y="2870625"/>
            <a:ext cx="5112569" cy="1078459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 행사에서 업체가 제공하는 상품이 제작 목적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가액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수량 등을 종합적으로 고려하여 불특정다수에게 동일하게 제공되는 기념품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홍보용품에 해당한다면 청탁금지법의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예외사유에 해당할 수 있습니다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332656" y="2216696"/>
            <a:ext cx="785393" cy="785393"/>
            <a:chOff x="-2773933" y="1895364"/>
            <a:chExt cx="1028602" cy="1028602"/>
          </a:xfrm>
        </p:grpSpPr>
        <p:sp>
          <p:nvSpPr>
            <p:cNvPr id="22" name="타원 21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3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모서리가 둥근 사각형 설명선 23"/>
          <p:cNvSpPr/>
          <p:nvPr/>
        </p:nvSpPr>
        <p:spPr>
          <a:xfrm>
            <a:off x="1139869" y="1091337"/>
            <a:ext cx="4290816" cy="1117337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50.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방산전시회 등 행사에 참여하는 업체에서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기념품을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다수 인원에게 제공할 시에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참석자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중에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 적용 대상자가 있다면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위반이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되는지요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4744" y="242485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26" name="타원 25"/>
          <p:cNvSpPr/>
          <p:nvPr/>
        </p:nvSpPr>
        <p:spPr>
          <a:xfrm>
            <a:off x="5574699" y="509416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221088" y="703014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28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5" y="587284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모서리가 둥근 사각형 설명선 13"/>
          <p:cNvSpPr/>
          <p:nvPr/>
        </p:nvSpPr>
        <p:spPr>
          <a:xfrm>
            <a:off x="1124744" y="7900624"/>
            <a:ext cx="5306229" cy="1290285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행사 목적 및 내용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참석 대상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공개성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등의 요건을 종합적으로 고려하여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‘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공식적 행사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’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 판단할 수 있는 경우에 한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통상적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일률적으로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제공하는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교통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숙박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음식물이나 이에 준하는 편의는 수수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금지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예외사유에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32657" y="7246692"/>
            <a:ext cx="785393" cy="785394"/>
            <a:chOff x="-2773933" y="1895364"/>
            <a:chExt cx="1028602" cy="1028602"/>
          </a:xfrm>
        </p:grpSpPr>
        <p:sp>
          <p:nvSpPr>
            <p:cNvPr id="16" name="타원 15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pic>
          <p:nvPicPr>
            <p:cNvPr id="17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모서리가 둥근 사각형 설명선 17"/>
          <p:cNvSpPr/>
          <p:nvPr/>
        </p:nvSpPr>
        <p:spPr>
          <a:xfrm>
            <a:off x="476673" y="4742832"/>
            <a:ext cx="4954012" cy="2370408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51.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방사청이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주최하고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주관하는 「방산관련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OO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실무자 설명회」를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업체사업장에서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실시하고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상기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행사에 참여하는 다양한 분야의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공직자등에게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① 기차역에서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공장까지의 교통편의를 제공하고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② 설명회에서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약간의 다과를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제공하며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③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이후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정도의 저녁식사와 약간의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음료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/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주류를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제공하고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④ 숙박과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다음날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정도의 조식을 제공하는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청탁금지법을 위반한 것인가요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 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1124744" y="745485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0" name="타원 29"/>
          <p:cNvSpPr/>
          <p:nvPr/>
        </p:nvSpPr>
        <p:spPr>
          <a:xfrm>
            <a:off x="5574700" y="4160912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1" name="TextBox 24"/>
          <p:cNvSpPr txBox="1"/>
          <p:nvPr/>
        </p:nvSpPr>
        <p:spPr>
          <a:xfrm>
            <a:off x="4221088" y="4354509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32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6" y="4238780"/>
            <a:ext cx="598427" cy="59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모서리가 둥근 직사각형 3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공식적 행사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45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부서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기관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으로 온 선물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0" name="모서리가 둥근 사각형 설명선 19"/>
          <p:cNvSpPr/>
          <p:nvPr/>
        </p:nvSpPr>
        <p:spPr>
          <a:xfrm>
            <a:off x="1124743" y="4026769"/>
            <a:ext cx="5306229" cy="5174703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법에 저촉될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가능성이 있습니다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(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직접적인 직무관련자가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아닌 경우에 한하여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수령자를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모든 팀원이라고 구체적으로 특정하면서 모든 팀원에게 해당 선물이 공평하게 나뉘어 귀속된다는 점을 명시한다면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 팀원에게 귀속되는 가액이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이하인 경우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법에 저촉될 가능성은 낮을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것입니다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명목상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제공의 대상이 개인이 아닌 팀이라 하더라도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실제로는 팀 구성원들에게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제공하는 것으로 볼 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있으므로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선물의 가액이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초과하는 경우 법에 저촉된다고 해석될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가능성이 높습니다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다만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 경우 제공된 선물 가액 산정방법과 관련하여 선물 가액을 팀 구성원 수로 나눈 금액으로 보면 되는지에 관하여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논란이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있을 수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있으며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경우에 따라서는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수령자를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특정할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 없으면 오히려 대표자 혹은 최초 수령자가 전체 선물 금액을 공동으로 수령한 것으로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해석될 여지도 있습니다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제공자가 여러 명의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수령자를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구체적으로 특정하면서 각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수령자별로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귀속하는 선물의 범위까지 정하여 제공하는 것이 아니라면 해당 선물을 최초로 수령하는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특정인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예를 들어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팀장 또는 담당자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 해당 선물을 제공받았다고 판단될 가능성이 높을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것입니다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332656" y="3463260"/>
            <a:ext cx="785393" cy="785393"/>
            <a:chOff x="-2773933" y="1895364"/>
            <a:chExt cx="1028602" cy="1028602"/>
          </a:xfrm>
        </p:grpSpPr>
        <p:sp>
          <p:nvSpPr>
            <p:cNvPr id="22" name="타원 21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모서리가 둥근 사각형 설명선 27"/>
          <p:cNvSpPr/>
          <p:nvPr/>
        </p:nvSpPr>
        <p:spPr>
          <a:xfrm>
            <a:off x="908720" y="1299003"/>
            <a:ext cx="4521964" cy="1997813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52.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방산업체에서 </a:t>
            </a:r>
            <a:r>
              <a:rPr lang="ko-KR" altLang="en-US" sz="1600" spc="-1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방위사업청내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직무유관 개인이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아닌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팀으로 제공되는 선물의 경우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 위반인가요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실무적으로 담당자나 담당팀장에게 선물을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하는데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이들이 개인에 대한 선물에 대해 거부감을 느껴 거절하는 경우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개인이 아닌 담당 팀원 전체가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나눠서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먹을 수 있도록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초과하는 상당의 떡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과일상자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귤 상자를 보낸다고 하는데 법에 저촉될 소지가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있나요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24744" y="3671421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30" name="타원 29"/>
          <p:cNvSpPr/>
          <p:nvPr/>
        </p:nvSpPr>
        <p:spPr>
          <a:xfrm>
            <a:off x="5574699" y="717082"/>
            <a:ext cx="769748" cy="769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221088" y="910680"/>
            <a:ext cx="1519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업</a:t>
            </a:r>
            <a:r>
              <a:rPr lang="ko-KR" altLang="en-US" sz="1600" b="1" dirty="0" err="1"/>
              <a:t>체</a:t>
            </a:r>
            <a:r>
              <a:rPr lang="ko-KR" altLang="en-US" sz="1600" b="1" dirty="0" err="1" smtClean="0"/>
              <a:t>궁금해요</a:t>
            </a:r>
            <a:endParaRPr lang="ko-KR" altLang="en-US" sz="1600" b="1" dirty="0"/>
          </a:p>
        </p:txBody>
      </p:sp>
      <p:pic>
        <p:nvPicPr>
          <p:cNvPr id="32" name="Picture 2" descr="C:\Users\user\Desktop\company1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85" y="794950"/>
            <a:ext cx="598427" cy="5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130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384344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친족의 금품 제공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1" name="모서리가 둥근 사각형 설명선 10"/>
          <p:cNvSpPr/>
          <p:nvPr/>
        </p:nvSpPr>
        <p:spPr>
          <a:xfrm>
            <a:off x="1124743" y="2798618"/>
            <a:ext cx="5112569" cy="1218278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사촌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민법상 친족의 범위에 포함되므로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조의금으로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낸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만원은 수수 금지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해당하지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않습니다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따라서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모두 청탁금지법상 제재대상에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해당하지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않습니다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332656" y="2144688"/>
            <a:ext cx="785393" cy="785393"/>
            <a:chOff x="-2773933" y="1895364"/>
            <a:chExt cx="1028602" cy="1028602"/>
          </a:xfrm>
        </p:grpSpPr>
        <p:sp>
          <p:nvSpPr>
            <p:cNvPr id="13" name="타원 1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모서리가 둥근 사각형 설명선 14"/>
          <p:cNvSpPr/>
          <p:nvPr/>
        </p:nvSpPr>
        <p:spPr>
          <a:xfrm>
            <a:off x="1628800" y="1142433"/>
            <a:ext cx="3801883" cy="1118629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53. OO</a:t>
            </a:r>
            <a:r>
              <a:rPr lang="ko-KR" altLang="en-US" sz="16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사업팀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중령이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부친상을 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당했을 때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◇◇업체에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있는 사촌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조의금으로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낸 경우 청탁금지법상 제재대상인가요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4744" y="2352849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7" name="그룹 16"/>
          <p:cNvGrpSpPr/>
          <p:nvPr/>
        </p:nvGrpSpPr>
        <p:grpSpPr>
          <a:xfrm>
            <a:off x="5517232" y="344488"/>
            <a:ext cx="913740" cy="963322"/>
            <a:chOff x="-1517188" y="2599100"/>
            <a:chExt cx="913740" cy="963322"/>
          </a:xfrm>
        </p:grpSpPr>
        <p:sp>
          <p:nvSpPr>
            <p:cNvPr id="18" name="타원 17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9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extBox 19"/>
          <p:cNvSpPr txBox="1"/>
          <p:nvPr/>
        </p:nvSpPr>
        <p:spPr>
          <a:xfrm>
            <a:off x="4005064" y="753702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21" name="모서리가 둥근 사각형 설명선 20"/>
          <p:cNvSpPr/>
          <p:nvPr/>
        </p:nvSpPr>
        <p:spPr>
          <a:xfrm>
            <a:off x="1124743" y="6399017"/>
            <a:ext cx="5359184" cy="2802455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촌 아저씨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민법상 친족의 범위에 포함되지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아니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하므로</a:t>
            </a:r>
            <a:r>
              <a:rPr lang="en-US" altLang="ko-KR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120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양복은 </a:t>
            </a:r>
            <a:r>
              <a:rPr lang="ko-KR" altLang="en-US" sz="16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수수금지 금품 </a:t>
            </a:r>
            <a:r>
              <a:rPr lang="ko-KR" altLang="en-US" sz="1600" spc="-13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등에 해당합니다</a:t>
            </a:r>
            <a:r>
              <a:rPr lang="en-US" altLang="ko-KR" sz="1600" spc="-13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따라서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과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D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모두 청탁금지법상 제재대상에 해당합니다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초과하는 금품 등을 수수한 이상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여부 및 기부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후원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증여 등 명목을 불문하고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형사처벌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(3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년 이하 징역 또는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이하 벌금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징계대상에도 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D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 등인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120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양복을 제공하였으므로 형사처벌 대상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(3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년이하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징역 또는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천만원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이하 벌금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 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332656" y="5745088"/>
            <a:ext cx="785393" cy="785393"/>
            <a:chOff x="-2773933" y="1895364"/>
            <a:chExt cx="1028602" cy="1028602"/>
          </a:xfrm>
        </p:grpSpPr>
        <p:sp>
          <p:nvSpPr>
            <p:cNvPr id="23" name="타원 2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모서리가 둥근 사각형 설명선 24"/>
          <p:cNvSpPr/>
          <p:nvPr/>
        </p:nvSpPr>
        <p:spPr>
          <a:xfrm>
            <a:off x="1124744" y="4814841"/>
            <a:ext cx="4305939" cy="1002255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54.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사무관으로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승진한 공무원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재력가인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촌 아저씨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D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로부터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승진 축하 기념으로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120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상당의 양복을 수수한 경우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(C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와 </a:t>
            </a:r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D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직무관련성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없음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 제재대상인가요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24744" y="5953249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27" name="그룹 26"/>
          <p:cNvGrpSpPr/>
          <p:nvPr/>
        </p:nvGrpSpPr>
        <p:grpSpPr>
          <a:xfrm>
            <a:off x="5517232" y="4016896"/>
            <a:ext cx="913740" cy="963322"/>
            <a:chOff x="-1517188" y="2599100"/>
            <a:chExt cx="913740" cy="963322"/>
          </a:xfrm>
        </p:grpSpPr>
        <p:sp>
          <p:nvSpPr>
            <p:cNvPr id="28" name="타원 27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9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TextBox 29"/>
          <p:cNvSpPr txBox="1"/>
          <p:nvPr/>
        </p:nvSpPr>
        <p:spPr>
          <a:xfrm>
            <a:off x="4005064" y="442611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196762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모서리가 둥근 사각형 설명선 62"/>
          <p:cNvSpPr/>
          <p:nvPr/>
        </p:nvSpPr>
        <p:spPr>
          <a:xfrm>
            <a:off x="1124744" y="3590706"/>
            <a:ext cx="4680520" cy="1434302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연구원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처벌대상이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아닙니다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8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 금지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의 예외사항인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관련된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직원상조회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동호인회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동창회 등이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정하는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기준에 따라 구성원에게 제공하는 금품에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해당되어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처벌대상이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아닙니다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64" name="그룹 63"/>
          <p:cNvGrpSpPr/>
          <p:nvPr/>
        </p:nvGrpSpPr>
        <p:grpSpPr>
          <a:xfrm>
            <a:off x="332656" y="2936776"/>
            <a:ext cx="785393" cy="785393"/>
            <a:chOff x="-2773933" y="1895364"/>
            <a:chExt cx="1028602" cy="1028602"/>
          </a:xfrm>
        </p:grpSpPr>
        <p:sp>
          <p:nvSpPr>
            <p:cNvPr id="65" name="타원 6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6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7" name="모서리가 둥근 사각형 설명선 66"/>
          <p:cNvSpPr/>
          <p:nvPr/>
        </p:nvSpPr>
        <p:spPr>
          <a:xfrm>
            <a:off x="1246910" y="1452829"/>
            <a:ext cx="4183774" cy="1281212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55. </a:t>
            </a:r>
            <a:r>
              <a:rPr lang="ko-KR" altLang="en-US" sz="16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국과연</a:t>
            </a:r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연구원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등산 동호회에 가입하고 </a:t>
            </a:r>
            <a:endParaRPr lang="en-US" altLang="ko-KR" sz="1600" spc="-1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있으며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등산 동호회에서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년이상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회원으로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활동하고 동호회에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기여가 큰 공로로 연구원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기념품을 수여하였습니다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처벌 대상인가요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spc="-7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24744" y="314493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sp>
        <p:nvSpPr>
          <p:cNvPr id="69" name="타원 68"/>
          <p:cNvSpPr/>
          <p:nvPr/>
        </p:nvSpPr>
        <p:spPr>
          <a:xfrm>
            <a:off x="5574699" y="848544"/>
            <a:ext cx="769748" cy="7696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4005064" y="1064098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국과연궁금해요</a:t>
            </a:r>
            <a:endParaRPr lang="ko-KR" altLang="en-US" sz="1600" b="1" dirty="0"/>
          </a:p>
        </p:txBody>
      </p:sp>
      <p:pic>
        <p:nvPicPr>
          <p:cNvPr id="71" name="Picture 2" descr="C:\Users\user\Desktop\사례집\국과연2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5224" y="870908"/>
            <a:ext cx="1008112" cy="69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모서리가 둥근 직사각형 23"/>
          <p:cNvSpPr/>
          <p:nvPr/>
        </p:nvSpPr>
        <p:spPr>
          <a:xfrm>
            <a:off x="332656" y="272480"/>
            <a:ext cx="5904656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모임</a:t>
            </a:r>
            <a:r>
              <a:rPr lang="en-US" altLang="ko-KR" b="1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b="1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단체 등에서 구성원에게 제공하는 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5" name="모서리가 둥근 사각형 설명선 24"/>
          <p:cNvSpPr/>
          <p:nvPr/>
        </p:nvSpPr>
        <p:spPr>
          <a:xfrm>
            <a:off x="1124743" y="7809558"/>
            <a:ext cx="5112569" cy="887858"/>
          </a:xfrm>
          <a:prstGeom prst="wedgeRoundRectCallout">
            <a:avLst>
              <a:gd name="adj1" fmla="val -55494"/>
              <a:gd name="adj2" fmla="val -34143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공직자등과 관련된 직원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상조회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등이 정하는 기준에 따라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구성원에서 제공하는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금품등은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 금지 </a:t>
            </a:r>
            <a:r>
              <a:rPr lang="ko-KR" altLang="en-US" sz="16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예외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사유에 해당되어 지급 가능합니다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332656" y="7155628"/>
            <a:ext cx="785393" cy="785393"/>
            <a:chOff x="-2773933" y="1895364"/>
            <a:chExt cx="1028602" cy="1028602"/>
          </a:xfrm>
        </p:grpSpPr>
        <p:sp>
          <p:nvSpPr>
            <p:cNvPr id="27" name="타원 26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8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" name="모서리가 둥근 사각형 설명선 28"/>
          <p:cNvSpPr/>
          <p:nvPr/>
        </p:nvSpPr>
        <p:spPr>
          <a:xfrm>
            <a:off x="1246910" y="6096029"/>
            <a:ext cx="4183774" cy="900413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56.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월 정기 회비를 납부하는 같은 소속 직원들로 구성된 모임에서 회원의 경조사가 발생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하여 회칙에 따라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50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만원을 지급해도 되나요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24744" y="7363789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31" name="그룹 30"/>
          <p:cNvGrpSpPr/>
          <p:nvPr/>
        </p:nvGrpSpPr>
        <p:grpSpPr>
          <a:xfrm>
            <a:off x="5517232" y="5313040"/>
            <a:ext cx="913740" cy="963322"/>
            <a:chOff x="-1517188" y="2599100"/>
            <a:chExt cx="913740" cy="963322"/>
          </a:xfrm>
        </p:grpSpPr>
        <p:sp>
          <p:nvSpPr>
            <p:cNvPr id="35" name="타원 34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6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7" name="TextBox 36"/>
          <p:cNvSpPr txBox="1"/>
          <p:nvPr/>
        </p:nvSpPr>
        <p:spPr>
          <a:xfrm>
            <a:off x="4005064" y="5707298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23964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332656" y="272480"/>
            <a:ext cx="432048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외국에서의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외국인의 금품 제공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9" name="모서리가 둥근 사각형 설명선 8"/>
          <p:cNvSpPr/>
          <p:nvPr/>
        </p:nvSpPr>
        <p:spPr>
          <a:xfrm>
            <a:off x="1124743" y="3319456"/>
            <a:ext cx="5306229" cy="1633544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공식적인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행사에서 통상적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일률적으로 제공하는 음식물의 경우 수수금지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예외사유에 해당하므로 식사를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제공받은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상황에 대한 판단이 필요하며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외교관에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대해서도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외부강의등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사례금 </a:t>
            </a:r>
            <a:r>
              <a:rPr lang="ko-KR" altLang="en-US" sz="1600" spc="-7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상한액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기준이 적용되므로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초과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사례금을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수수한 경우 신고 및 반환하지 않으면 청탁금지법상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대상에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해당합니다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32656" y="2665526"/>
            <a:ext cx="785393" cy="785393"/>
            <a:chOff x="-2773933" y="1895364"/>
            <a:chExt cx="1028602" cy="1028602"/>
          </a:xfrm>
        </p:grpSpPr>
        <p:sp>
          <p:nvSpPr>
            <p:cNvPr id="11" name="타원 10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모서리가 둥근 사각형 설명선 12"/>
          <p:cNvSpPr/>
          <p:nvPr/>
        </p:nvSpPr>
        <p:spPr>
          <a:xfrm>
            <a:off x="1547446" y="1214441"/>
            <a:ext cx="3883238" cy="1374849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57. OO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 재외 공관에 근무하는 외교관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정부나 기업으로부터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상당의 식사를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제공받거나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외부 강의 등을 하고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시간에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500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만원의 사례금을 수수한 경우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제재대상에 해당하나요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24744" y="287368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5" name="그룹 14"/>
          <p:cNvGrpSpPr/>
          <p:nvPr/>
        </p:nvGrpSpPr>
        <p:grpSpPr>
          <a:xfrm>
            <a:off x="5517232" y="416496"/>
            <a:ext cx="913740" cy="963322"/>
            <a:chOff x="-1517188" y="2599100"/>
            <a:chExt cx="913740" cy="963322"/>
          </a:xfrm>
        </p:grpSpPr>
        <p:sp>
          <p:nvSpPr>
            <p:cNvPr id="16" name="타원 15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005064" y="82571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19" name="타원 18"/>
          <p:cNvSpPr/>
          <p:nvPr/>
        </p:nvSpPr>
        <p:spPr>
          <a:xfrm>
            <a:off x="5574699" y="5356824"/>
            <a:ext cx="769748" cy="7696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005064" y="5572378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기품원궁금해요</a:t>
            </a:r>
            <a:endParaRPr lang="ko-KR" altLang="en-US" sz="1600" b="1" dirty="0"/>
          </a:p>
        </p:txBody>
      </p:sp>
      <p:pic>
        <p:nvPicPr>
          <p:cNvPr id="21" name="Picture 4" descr="C:\Users\user\Desktop\기품원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7710" y="5313039"/>
            <a:ext cx="813618" cy="81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그룹 21"/>
          <p:cNvGrpSpPr/>
          <p:nvPr/>
        </p:nvGrpSpPr>
        <p:grpSpPr>
          <a:xfrm>
            <a:off x="332656" y="6897216"/>
            <a:ext cx="785393" cy="785393"/>
            <a:chOff x="-2773933" y="1895364"/>
            <a:chExt cx="1028602" cy="1028602"/>
          </a:xfrm>
        </p:grpSpPr>
        <p:sp>
          <p:nvSpPr>
            <p:cNvPr id="23" name="타원 22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4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모서리가 둥근 사각형 설명선 24"/>
          <p:cNvSpPr/>
          <p:nvPr/>
        </p:nvSpPr>
        <p:spPr>
          <a:xfrm>
            <a:off x="1477108" y="6027260"/>
            <a:ext cx="3953575" cy="941964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58.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해외파견 직원이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현지에서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외국인으로부터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7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선물을 받은 경우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</a:t>
            </a:r>
            <a:endParaRPr lang="en-US" altLang="ko-KR" sz="1600" spc="-7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금지법에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</a:t>
            </a:r>
          </a:p>
        </p:txBody>
      </p:sp>
      <p:sp>
        <p:nvSpPr>
          <p:cNvPr id="26" name="모서리가 둥근 사각형 설명선 25"/>
          <p:cNvSpPr/>
          <p:nvPr/>
        </p:nvSpPr>
        <p:spPr>
          <a:xfrm>
            <a:off x="1124743" y="7551147"/>
            <a:ext cx="5040561" cy="1506309"/>
          </a:xfrm>
          <a:prstGeom prst="wedgeRoundRectCallout">
            <a:avLst>
              <a:gd name="adj1" fmla="val -57061"/>
              <a:gd name="adj2" fmla="val -41212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공직자윤리법을 적용하여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공직자가 직무와 관련하여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인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으로부터 선물 수령 시 선물가액을 불문하고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소속기관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감사부서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 선물을 신고하여야 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미만인 경우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 받은 공직자에게 반환되며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선물가액이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10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이상인 경우에는 국고에 귀속됩니다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24744" y="710537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341087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사각형 설명선 12"/>
          <p:cNvSpPr/>
          <p:nvPr/>
        </p:nvSpPr>
        <p:spPr>
          <a:xfrm>
            <a:off x="1124743" y="3391464"/>
            <a:ext cx="5306229" cy="1417520"/>
          </a:xfrm>
          <a:prstGeom prst="wedgeRoundRectCallout">
            <a:avLst>
              <a:gd name="adj1" fmla="val -56435"/>
              <a:gd name="adj2" fmla="val -38159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국외사업현장감독관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한국에서 접대를 받은 내국인으로 속지주의에 따라 청탁금지법 적용대상에 해당합니다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B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는공직자등으로서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</a:t>
            </a:r>
            <a:r>
              <a:rPr lang="ko-KR" altLang="en-US" sz="1600" dirty="0" err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수수하였으므로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제재대상이며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한국에서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접대한 </a:t>
            </a:r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외국인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역시 속지주의에 따라 청탁금지법 제재대상입니다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332656" y="2737534"/>
            <a:ext cx="785393" cy="785393"/>
            <a:chOff x="-2773933" y="1895364"/>
            <a:chExt cx="1028602" cy="1028602"/>
          </a:xfrm>
        </p:grpSpPr>
        <p:sp>
          <p:nvSpPr>
            <p:cNvPr id="15" name="타원 1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모서리가 둥근 사각형 설명선 16"/>
          <p:cNvSpPr/>
          <p:nvPr/>
        </p:nvSpPr>
        <p:spPr>
          <a:xfrm>
            <a:off x="1294228" y="1303231"/>
            <a:ext cx="4136456" cy="1374849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59. OO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기업 대표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A(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외국국적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OO</a:t>
            </a: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기업이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제조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가공한 제품에 대한 검수업무를 맡고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있는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국외사업현장감독관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B(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한국국적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한국에서 </a:t>
            </a:r>
            <a:r>
              <a:rPr lang="en-US" altLang="ko-KR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</a:t>
            </a:r>
            <a:r>
              <a:rPr lang="ko-KR" altLang="en-US" sz="1600" spc="-1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식사접대를 하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경우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청탁금지법상 제재대상에 해당하나요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24744" y="294569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19" name="그룹 18"/>
          <p:cNvGrpSpPr/>
          <p:nvPr/>
        </p:nvGrpSpPr>
        <p:grpSpPr>
          <a:xfrm>
            <a:off x="5517232" y="505286"/>
            <a:ext cx="913740" cy="963322"/>
            <a:chOff x="-1517188" y="2599100"/>
            <a:chExt cx="913740" cy="963322"/>
          </a:xfrm>
        </p:grpSpPr>
        <p:sp>
          <p:nvSpPr>
            <p:cNvPr id="20" name="타원 19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1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TextBox 21"/>
          <p:cNvSpPr txBox="1"/>
          <p:nvPr/>
        </p:nvSpPr>
        <p:spPr>
          <a:xfrm>
            <a:off x="4005064" y="914500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23" name="모서리가 둥근 사각형 설명선 22"/>
          <p:cNvSpPr/>
          <p:nvPr/>
        </p:nvSpPr>
        <p:spPr>
          <a:xfrm>
            <a:off x="1124743" y="7953574"/>
            <a:ext cx="5306229" cy="1175890"/>
          </a:xfrm>
          <a:prstGeom prst="wedgeRoundRectCallout">
            <a:avLst>
              <a:gd name="adj1" fmla="val -55494"/>
              <a:gd name="adj2" fmla="val -34143"/>
              <a:gd name="adj3" fmla="val 16667"/>
            </a:avLst>
          </a:prstGeom>
          <a:solidFill>
            <a:schemeClr val="bg1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국제계약지원관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는 외국에서 식사 접대를 받았으나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한국인이므로 속인주의에 따라 청탁금지법 적용대상에 해당합니다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단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외국인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외국에서 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식사접대를 한 것은 청탁금지법상 제대 대상이 아닙니다</a:t>
            </a:r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332656" y="7299644"/>
            <a:ext cx="785393" cy="785393"/>
            <a:chOff x="-2773933" y="1895364"/>
            <a:chExt cx="1028602" cy="1028602"/>
          </a:xfrm>
        </p:grpSpPr>
        <p:sp>
          <p:nvSpPr>
            <p:cNvPr id="25" name="타원 24"/>
            <p:cNvSpPr/>
            <p:nvPr/>
          </p:nvSpPr>
          <p:spPr>
            <a:xfrm>
              <a:off x="-2763688" y="1895364"/>
              <a:ext cx="1008112" cy="10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Picture 2" descr="C:\Users\user\Desktop\law.png"/>
            <p:cNvPicPr>
              <a:picLocks noChangeAspect="1" noChangeArrowheads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73933" y="1895364"/>
              <a:ext cx="1028602" cy="1028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모서리가 둥근 사각형 설명선 26"/>
          <p:cNvSpPr/>
          <p:nvPr/>
        </p:nvSpPr>
        <p:spPr>
          <a:xfrm>
            <a:off x="1246910" y="5924795"/>
            <a:ext cx="4183774" cy="1374849"/>
          </a:xfrm>
          <a:prstGeom prst="wedgeRoundRectCallout">
            <a:avLst>
              <a:gd name="adj1" fmla="val 55529"/>
              <a:gd name="adj2" fmla="val -40793"/>
              <a:gd name="adj3" fmla="val 16667"/>
            </a:avLst>
          </a:prstGeom>
          <a:solidFill>
            <a:srgbClr val="FFFF00"/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60. OO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기업 대표 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A(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외국국적</a:t>
            </a:r>
            <a:r>
              <a:rPr lang="en-US" altLang="ko-KR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sz="1600" spc="-7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</a:t>
            </a:r>
            <a:r>
              <a:rPr lang="en-US" altLang="ko-KR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OO</a:t>
            </a:r>
          </a:p>
          <a:p>
            <a:pPr fontAlgn="base"/>
            <a:r>
              <a:rPr lang="ko-KR" altLang="en-US" sz="1600" spc="-7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기업에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대한 국제계약지원을 하고 있는 </a:t>
            </a:r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국제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ko-KR" altLang="en-US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계약지원관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C(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한국국적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 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에게 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A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가 외국에서 </a:t>
            </a:r>
            <a:endParaRPr lang="en-US" altLang="ko-KR" sz="16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fontAlgn="base"/>
            <a:r>
              <a:rPr lang="en-US" altLang="ko-KR" sz="16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30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만원 상당의 식사접대를 한 경우는 어떻게 되나요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?(</a:t>
            </a:r>
            <a:r>
              <a:rPr lang="ko-KR" altLang="en-US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직무관련성이 인정됨을 전제</a:t>
            </a:r>
            <a:r>
              <a:rPr lang="en-US" altLang="ko-KR" sz="1600" dirty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24744" y="750780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청탁방지담당관</a:t>
            </a:r>
            <a:endParaRPr lang="ko-KR" altLang="en-US" sz="1600" b="1" dirty="0"/>
          </a:p>
        </p:txBody>
      </p:sp>
      <p:grpSp>
        <p:nvGrpSpPr>
          <p:cNvPr id="29" name="그룹 28"/>
          <p:cNvGrpSpPr/>
          <p:nvPr/>
        </p:nvGrpSpPr>
        <p:grpSpPr>
          <a:xfrm>
            <a:off x="5517232" y="5141806"/>
            <a:ext cx="913740" cy="963322"/>
            <a:chOff x="-1517188" y="2599100"/>
            <a:chExt cx="913740" cy="963322"/>
          </a:xfrm>
        </p:grpSpPr>
        <p:sp>
          <p:nvSpPr>
            <p:cNvPr id="30" name="타원 29"/>
            <p:cNvSpPr/>
            <p:nvPr/>
          </p:nvSpPr>
          <p:spPr>
            <a:xfrm>
              <a:off x="-1459721" y="2792760"/>
              <a:ext cx="769748" cy="76966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1" name="Picture 3" descr="C:\Users\user\Desktop\청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17188" y="2599100"/>
              <a:ext cx="913740" cy="913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TextBox 31"/>
          <p:cNvSpPr txBox="1"/>
          <p:nvPr/>
        </p:nvSpPr>
        <p:spPr>
          <a:xfrm>
            <a:off x="4005064" y="5536064"/>
            <a:ext cx="1663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/>
              <a:t>방사청궁금해요</a:t>
            </a:r>
            <a:endParaRPr lang="ko-KR" altLang="en-US" sz="1600" b="1" dirty="0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332656" y="272480"/>
            <a:ext cx="4320480" cy="5185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외국에서의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외국인의 금품 제공</a:t>
            </a:r>
            <a:r>
              <a:rPr lang="en-US" altLang="ko-KR" b="1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</a:t>
            </a:r>
            <a:endParaRPr lang="ko-KR" altLang="en-US" b="1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649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모서리가 둥근 직사각형 149"/>
          <p:cNvSpPr/>
          <p:nvPr/>
        </p:nvSpPr>
        <p:spPr>
          <a:xfrm>
            <a:off x="430610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rgbClr val="FFC000"/>
          </a:solidFill>
          <a:ln w="6350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ko-KR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</a:t>
            </a:r>
            <a:r>
              <a:rPr lang="ko-KR" altLang="en-US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출처 </a:t>
            </a:r>
            <a:r>
              <a:rPr lang="en-US" altLang="ko-KR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</a:t>
            </a:r>
            <a:r>
              <a:rPr lang="ko-KR" altLang="en-US" sz="1200" spc="-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머니투데이</a:t>
            </a:r>
            <a:r>
              <a:rPr lang="en-US" altLang="ko-KR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(2016.09.22.) “[</a:t>
            </a:r>
            <a:r>
              <a:rPr lang="ko-KR" altLang="en-US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청탁금지법</a:t>
            </a:r>
            <a:r>
              <a:rPr lang="en-US" altLang="ko-KR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ABC] </a:t>
            </a:r>
            <a:r>
              <a:rPr lang="ko-KR" altLang="en-US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직원의 부정청탁</a:t>
            </a:r>
            <a:r>
              <a:rPr lang="en-US" altLang="ko-KR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법인 책임은 어디까지</a:t>
            </a:r>
            <a:r>
              <a:rPr lang="en-US" altLang="ko-KR" sz="1200" spc="-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?”</a:t>
            </a:r>
          </a:p>
          <a:p>
            <a:r>
              <a:rPr lang="ko-KR" altLang="en-US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본 사례는 저작권자</a:t>
            </a:r>
            <a:r>
              <a:rPr lang="en-US" altLang="ko-KR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</a:t>
            </a:r>
            <a:r>
              <a:rPr lang="ko-KR" altLang="en-US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돈이 보이는 리얼타임 뉴스 </a:t>
            </a:r>
            <a:r>
              <a:rPr lang="ko-KR" altLang="en-US" sz="1200" spc="-13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머니투데이</a:t>
            </a:r>
            <a:r>
              <a:rPr lang="en-US" altLang="ko-KR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)</a:t>
            </a:r>
            <a:r>
              <a:rPr lang="ko-KR" altLang="en-US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의 승인을 </a:t>
            </a:r>
            <a:r>
              <a:rPr lang="ko-KR" altLang="en-US" sz="1200" spc="-13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받아 게시하는 자료이며  무단전재 및 </a:t>
            </a:r>
            <a:r>
              <a:rPr lang="ko-KR" altLang="en-US" sz="1200" spc="-13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재배포를</a:t>
            </a:r>
            <a:r>
              <a:rPr lang="ko-KR" altLang="en-US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금지합니다</a:t>
            </a:r>
            <a:r>
              <a:rPr lang="en-US" altLang="ko-KR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자료 사용에 관하여는 저작권자와 협의하시기 바랍니다</a:t>
            </a:r>
            <a:r>
              <a:rPr lang="en-US" altLang="ko-KR" sz="1200" spc="-13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endParaRPr lang="en-US" altLang="ko-KR" sz="1200" spc="-1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endParaRPr lang="en-US" altLang="ko-KR" sz="500" spc="-1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endParaRPr lang="en-US" altLang="ko-KR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dirty="0" smtClean="0">
                <a:latin typeface="한컴 솔잎 M" panose="02020603020101020101" pitchFamily="18" charset="-127"/>
                <a:ea typeface="한컴 솔잎 M" panose="02020603020101020101" pitchFamily="18" charset="-127"/>
              </a:rPr>
              <a:t>蛇足</a:t>
            </a:r>
            <a:r>
              <a:rPr lang="en-US" altLang="ko-KR" b="1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 </a:t>
            </a:r>
            <a:r>
              <a:rPr lang="ko-KR" altLang="en-US" b="1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직원의 부정청탁</a:t>
            </a:r>
            <a:r>
              <a:rPr lang="en-US" altLang="ko-KR" b="1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b="1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법인 책임은 어디까지</a:t>
            </a:r>
            <a:r>
              <a:rPr lang="en-US" altLang="ko-KR" b="1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b="1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pic>
        <p:nvPicPr>
          <p:cNvPr id="1026" name="Picture 2" descr="C:\Users\user\Desktop\2016092115507634108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861" y="2014571"/>
            <a:ext cx="3048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45027" y="2014889"/>
            <a:ext cx="2741467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청탁금지법에서는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누구든지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직접 또는 제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자를 통해 직무와 관련된 부정청탁행위를 금지하고 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endParaRPr lang="en-US" altLang="ko-KR" sz="13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r>
              <a:rPr lang="ko-KR" altLang="en-US" sz="1300" spc="-1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여기서 </a:t>
            </a:r>
            <a:r>
              <a:rPr lang="en-US" altLang="ko-KR" sz="1300" spc="-1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spc="-100" dirty="0">
                <a:latin typeface="HY중고딕" panose="02030600000101010101" pitchFamily="18" charset="-127"/>
                <a:ea typeface="HY중고딕" panose="02030600000101010101" pitchFamily="18" charset="-127"/>
              </a:rPr>
              <a:t>누구든지</a:t>
            </a:r>
            <a:r>
              <a:rPr lang="en-US" altLang="ko-KR" sz="1300" spc="-1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spc="-1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에서 개인</a:t>
            </a:r>
            <a:r>
              <a:rPr lang="en-US" altLang="ko-KR" sz="1300" spc="-1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300" spc="-100" dirty="0">
                <a:latin typeface="HY중고딕" panose="02030600000101010101" pitchFamily="18" charset="-127"/>
                <a:ea typeface="HY중고딕" panose="02030600000101010101" pitchFamily="18" charset="-127"/>
              </a:rPr>
              <a:t>자연인</a:t>
            </a:r>
            <a:r>
              <a:rPr lang="en-US" altLang="ko-KR" sz="1300" spc="-1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300" spc="-1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이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포함되는 것은 이견이 없다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B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와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C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는 선물 가액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5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만원 이상의 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금품을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주고받았으므로 해당 가액의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2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배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~5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배에 해당하는 과태료 부과 대상이다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문제는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법인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인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A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연예기획사다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</a:p>
          <a:p>
            <a:pPr algn="just"/>
            <a:endParaRPr lang="en-US" altLang="ko-KR" sz="13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청탁금지법은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누구든지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에서 실제 청탁행위를 할 수 없는 법인은 제외하도록 하고 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하지만 법인이나 단체의 임직원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대표자 포함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이 법인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·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단체의 업무에 관해 부정청탁을 하거나 금품을 제공하는 등 위반행위를 했을 경우 행위자와 더불어 법인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·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단체에게도 똑같이 해당하는 만큼의 벌금 또는 과태료를 부과할 수 있는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양벌규정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'(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제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24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조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을 마련해놓고 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  <a:p>
            <a:pPr algn="just"/>
            <a:endParaRPr lang="en-US" altLang="ko-KR" sz="13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법인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소속 임직원의 업무를 위한 청탁은 결과적으로 법인을 위한 것이며 그 효과도 법인에 귀속되기 때문이다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endParaRPr lang="ko-KR" altLang="en-US" sz="13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91860" y="7580709"/>
            <a:ext cx="578946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국민권익위원회는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임직원 청탁의 경우 자신의 이익을 위한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직접청탁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이 아니라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제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3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자를 위한 청탁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으로 해석하고 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직접청탁이라고 볼 경우 법인 업무를 위한 청탁이 모두 처벌 대상에서 빠지게 돼 입법효과가 크게 저감된다는 판단이다</a:t>
            </a:r>
            <a:r>
              <a:rPr lang="en-US" altLang="ko-KR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  <a:p>
            <a:endParaRPr lang="en-US" altLang="ko-KR" sz="13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하지만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형벌에 관한 책임주의원칙에 반하는 문제가 제기될 수 있어 단서조항을 마련했다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위반행위를 방지하기 위해 해당 업무에 관해 상당한 주의와 </a:t>
            </a:r>
            <a:r>
              <a:rPr lang="ko-KR" altLang="en-US" sz="1300" spc="-80" dirty="0">
                <a:latin typeface="HY중고딕" panose="02030600000101010101" pitchFamily="18" charset="-127"/>
                <a:ea typeface="HY중고딕" panose="02030600000101010101" pitchFamily="18" charset="-127"/>
              </a:rPr>
              <a:t>감독을 게을리하지 아니한 경우</a:t>
            </a:r>
            <a:r>
              <a:rPr lang="en-US" altLang="ko-KR" sz="1300" spc="-8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spc="-80" dirty="0">
                <a:latin typeface="HY중고딕" panose="02030600000101010101" pitchFamily="18" charset="-127"/>
                <a:ea typeface="HY중고딕" panose="02030600000101010101" pitchFamily="18" charset="-127"/>
              </a:rPr>
              <a:t>에는 법인에 대해 면책이 가능하도록 한 것이다</a:t>
            </a:r>
            <a:r>
              <a:rPr lang="en-US" altLang="ko-KR" sz="1300" spc="-8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  <a:endParaRPr lang="en-US" altLang="ko-KR" sz="1300" spc="-8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80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430610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rgbClr val="FFC000"/>
          </a:solidFill>
          <a:ln w="6350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[</a:t>
            </a:r>
            <a:r>
              <a:rPr lang="ko-KR" altLang="en-US" dirty="0">
                <a:latin typeface="한컴 솔잎 M" panose="02020603020101020101" pitchFamily="18" charset="-127"/>
                <a:ea typeface="한컴 솔잎 M" panose="02020603020101020101" pitchFamily="18" charset="-127"/>
              </a:rPr>
              <a:t>蛇足</a:t>
            </a:r>
            <a:r>
              <a:rPr lang="en-US" altLang="ko-KR" b="1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] </a:t>
            </a:r>
            <a:r>
              <a:rPr lang="ko-KR" altLang="en-US" b="1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직원의 부정청탁</a:t>
            </a:r>
            <a:r>
              <a:rPr lang="en-US" altLang="ko-KR" b="1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b="1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법인 책임은 어디까지</a:t>
            </a:r>
            <a:r>
              <a:rPr lang="en-US" altLang="ko-KR" b="1" dirty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b="1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48680" y="1266934"/>
            <a:ext cx="5789467" cy="829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즉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위 사례에서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A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기획사의 경우 원칙적으로는 대표인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B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에게 부과되는 과태료나 벌금에 상당하는 처벌을 동일하게 받게 된다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다만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상당한 주의와 감독을 게을리하지 않았다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고 판명되면 면책 가능성이 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endParaRPr lang="en-US" altLang="ko-KR" sz="13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endParaRPr lang="en-US" altLang="ko-KR" sz="13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애매모호한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점은 도대체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상당한 주의와 감독을 게을리하지 않았다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고 판단할 근거가 무엇이냐는 것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아직 법이 시행되기 전이고 관련 판례도 전무한 상황에서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권익위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역시 마땅한 해답을 내놓지 못하고 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endParaRPr lang="en-US" altLang="ko-KR" sz="1300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endParaRPr lang="en-US" altLang="ko-KR" sz="13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법인의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업무를 청탁한 행위자가 단순히 직원인지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법인의 대표자인지도 </a:t>
            </a:r>
            <a:r>
              <a:rPr lang="ko-KR" altLang="en-US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관건이다</a:t>
            </a:r>
            <a:r>
              <a:rPr lang="en-US" altLang="ko-KR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만일 사례의 </a:t>
            </a:r>
            <a:r>
              <a:rPr lang="en-US" altLang="ko-KR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B</a:t>
            </a:r>
            <a:r>
              <a:rPr lang="ko-KR" altLang="en-US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가 기획사 소속 직원이었다면 </a:t>
            </a:r>
            <a:r>
              <a:rPr lang="en-US" altLang="ko-KR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A</a:t>
            </a:r>
            <a:r>
              <a:rPr lang="ko-KR" altLang="en-US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기획사는 </a:t>
            </a:r>
            <a:r>
              <a:rPr lang="en-US" altLang="ko-KR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B</a:t>
            </a:r>
            <a:r>
              <a:rPr lang="ko-KR" altLang="en-US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에 대한 주의</a:t>
            </a:r>
            <a:r>
              <a:rPr lang="en-US" altLang="ko-KR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·</a:t>
            </a:r>
            <a:r>
              <a:rPr lang="ko-KR" altLang="en-US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감독을 철저하게 했다는 것이 확인될 경우 과태료를 면할 수 있다</a:t>
            </a:r>
            <a:r>
              <a:rPr lang="en-US" altLang="ko-KR" sz="1300" spc="-7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en-US" altLang="ko-KR" sz="1300" spc="-7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300" spc="-7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반면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B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가 법인의 대표라면 법인이 아무리 위반행위를 방지하기 위해 주의감독을 게을리하지 않았다 하더라도 면책되기 어렵다는 게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권익위가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내린 해석이다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법인 대표자의 범죄행위에 대해서는 법인이 책임져야 한다는 취지의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2011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년 대법원 판례를 참고했다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  <a:p>
            <a:pPr algn="just"/>
            <a:endParaRPr lang="en-US" altLang="ko-KR" sz="13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[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국민권익위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설명 요지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]</a:t>
            </a:r>
          </a:p>
          <a:p>
            <a:pPr algn="just"/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최근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기업의 거대화에 따른 분산된 운영과 의사결정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복잡한 재무구조 및 회계 관행을 고려하면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양형규정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을 둬 법인에 대해 책임을 묻는 것 자체로 위반행위 억제효과가 있을 것이란 게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권익위의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기대다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양형규정에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대해 제기될 수 있는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위헌 논란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도 사업주의 관리감독상 과실이 있는 경우에만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적용받도록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했기 때문에 문제가 없다는 입장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다만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사업주가 종업원이나 임직원의 위반행위를 방지하기 위해 어느 정도의 주의와 감독을 다해야 면책될 수 있는지는 법 시행 이후에도 계속 논란이 될 것으로 보인다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  <a:p>
            <a:pPr algn="just"/>
            <a:endParaRPr lang="en-US" altLang="ko-KR" sz="13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[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꿀팁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!]</a:t>
            </a:r>
          </a:p>
          <a:p>
            <a:pPr algn="just"/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300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권익위는</a:t>
            </a:r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"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효과적인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부패방지컴플라이언스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내부통제지침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를 운용하는 경우 상당한 주의감독 의무 이행 여부 판단에 있어 고려사항이 될 수 있을 것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"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이라고 제언하고 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그러면서 미국의 사례를 예로 들었다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미국은 기업이 평소 얼마나 효과적인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부패방지커플라이언스를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수립해 운영하고 있었는지가 기소 여부 및 양형 결정에 가장 중요한 사유가 된다는 것이다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  <a:p>
            <a:pPr algn="just"/>
            <a:endParaRPr lang="en-US" altLang="ko-KR" sz="13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just"/>
            <a:r>
              <a:rPr lang="ko-KR" altLang="en-US" sz="13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미국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해외부패방지법 가이드에 따르면 △간부 등 상층부에서 부패에 대해 용납하지 않겠다는 명확한 약속 및 정책이 확립돼 있을 것 △명확하고 자세한 윤리규정 등을 마련해 전 사원에게 전파하고 습득시킬 것 △회사의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인적물적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자원을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컴플라이언스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수립 및 이행에 투입할 것 △부패행위자에 대해서는 적절하고 명확한 징계절차를 구비할 것 △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의삼되는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부패행위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적발시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보복이나 비밀유지에 대한 </a:t>
            </a:r>
            <a:r>
              <a:rPr lang="ko-KR" altLang="en-US" sz="1300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걱정없이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 내부적인 고발이나 보고가 가능하도록 절차와 제도를 구비하도록 할 것 등의 내용이 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모범사례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'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로 제시돼 있다</a:t>
            </a:r>
            <a:r>
              <a:rPr lang="en-US" altLang="ko-KR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. </a:t>
            </a:r>
            <a:r>
              <a:rPr lang="ko-KR" altLang="en-US" sz="1300" dirty="0">
                <a:latin typeface="HY중고딕" panose="02030600000101010101" pitchFamily="18" charset="-127"/>
                <a:ea typeface="HY중고딕" panose="02030600000101010101" pitchFamily="18" charset="-127"/>
              </a:rPr>
              <a:t>물</a:t>
            </a:r>
            <a:r>
              <a:rPr lang="ko-KR" altLang="en-US" sz="1300" spc="-100" dirty="0">
                <a:latin typeface="HY중고딕" panose="02030600000101010101" pitchFamily="18" charset="-127"/>
                <a:ea typeface="HY중고딕" panose="02030600000101010101" pitchFamily="18" charset="-127"/>
              </a:rPr>
              <a:t>론 이를 마련하는 데 그치지 않고 효과적으로 운영해야 한다는 점이 중요하다</a:t>
            </a:r>
            <a:r>
              <a:rPr lang="en-US" altLang="ko-KR" sz="1300" spc="-100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  <a:endParaRPr lang="en-US" altLang="ko-KR" sz="1300" spc="-100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100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87288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mtClean="0">
                <a:latin typeface="한컴 솔잎 M" panose="02020603020101020101" pitchFamily="18" charset="-127"/>
                <a:ea typeface="한컴 솔잎 M" panose="02020603020101020101" pitchFamily="18" charset="-127"/>
              </a:rPr>
              <a:t>방위사업 분야 청탁금지법 </a:t>
            </a:r>
            <a:r>
              <a:rPr lang="ko-KR" altLang="en-US" dirty="0" err="1" smtClean="0">
                <a:latin typeface="한컴 솔잎 M" panose="02020603020101020101" pitchFamily="18" charset="-127"/>
                <a:ea typeface="한컴 솔잎 M" panose="02020603020101020101" pitchFamily="18" charset="-127"/>
              </a:rPr>
              <a:t>사례집</a:t>
            </a:r>
            <a:r>
              <a:rPr lang="ko-KR" altLang="en-US" dirty="0" smtClean="0">
                <a:latin typeface="한컴 솔잎 M" panose="02020603020101020101" pitchFamily="18" charset="-127"/>
                <a:ea typeface="한컴 솔잎 M" panose="02020603020101020101" pitchFamily="18" charset="-127"/>
              </a:rPr>
              <a:t> </a:t>
            </a:r>
            <a:endParaRPr lang="ko-KR" altLang="en-US" dirty="0"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1196752" y="4304928"/>
            <a:ext cx="4392488" cy="0"/>
          </a:xfrm>
          <a:prstGeom prst="line">
            <a:avLst/>
          </a:prstGeom>
          <a:ln w="25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4350078"/>
            <a:ext cx="68580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latin typeface="+mn-ea"/>
              </a:rPr>
              <a:t>발행일 </a:t>
            </a:r>
            <a:r>
              <a:rPr lang="en-US" altLang="ko-KR" sz="1400" dirty="0" smtClean="0">
                <a:latin typeface="+mn-ea"/>
              </a:rPr>
              <a:t>: 2016. 9. 27.</a:t>
            </a:r>
          </a:p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latin typeface="+mn-ea"/>
              </a:rPr>
              <a:t>발행처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err="1" smtClean="0">
                <a:latin typeface="+mn-ea"/>
              </a:rPr>
              <a:t>방위사업청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ko-KR" altLang="en-US" sz="1400" dirty="0" err="1" smtClean="0">
                <a:latin typeface="+mn-ea"/>
              </a:rPr>
              <a:t>감사관실</a:t>
            </a:r>
            <a:endParaRPr lang="en-US" altLang="ko-KR" sz="1400" dirty="0" smtClean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latin typeface="+mn-ea"/>
              </a:rPr>
              <a:t>참여 </a:t>
            </a:r>
            <a:r>
              <a:rPr lang="en-US" altLang="ko-KR" sz="1400" dirty="0" smtClean="0">
                <a:latin typeface="+mn-ea"/>
              </a:rPr>
              <a:t>: </a:t>
            </a:r>
            <a:r>
              <a:rPr lang="ko-KR" altLang="en-US" sz="1400" dirty="0" smtClean="0">
                <a:latin typeface="+mn-ea"/>
              </a:rPr>
              <a:t>방위사업 준법지원협의체</a:t>
            </a:r>
            <a:endParaRPr lang="ko-KR" altLang="en-US" sz="1400" dirty="0">
              <a:latin typeface="+mn-ea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1196752" y="5457056"/>
            <a:ext cx="4392488" cy="0"/>
          </a:xfrm>
          <a:prstGeom prst="line">
            <a:avLst/>
          </a:prstGeom>
          <a:ln w="25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0389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>
            <a:off x="548680" y="7617264"/>
            <a:ext cx="5560094" cy="432000"/>
          </a:xfrm>
          <a:prstGeom prst="roundRect">
            <a:avLst/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 금지</a:t>
            </a:r>
            <a:endParaRPr lang="ko-KR" altLang="en-US" sz="15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391156" y="1064568"/>
            <a:ext cx="6062180" cy="5256584"/>
          </a:xfrm>
          <a:prstGeom prst="roundRect">
            <a:avLst>
              <a:gd name="adj" fmla="val 4451"/>
            </a:avLst>
          </a:prstGeom>
          <a:noFill/>
          <a:ln w="6350">
            <a:solidFill>
              <a:srgbClr val="0066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모서리가 둥근 직사각형 133"/>
          <p:cNvSpPr/>
          <p:nvPr/>
        </p:nvSpPr>
        <p:spPr>
          <a:xfrm>
            <a:off x="548680" y="6969224"/>
            <a:ext cx="5560094" cy="432000"/>
          </a:xfrm>
          <a:prstGeom prst="roundRect">
            <a:avLst/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5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금지</a:t>
            </a:r>
            <a:endParaRPr lang="ko-KR" altLang="en-US" sz="15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561730" y="474024"/>
            <a:ext cx="5891606" cy="400097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 청탁금지법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 및 </a:t>
            </a:r>
            <a:r>
              <a:rPr lang="ko-KR" altLang="en-US" sz="14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수수의 금지에 관한 법률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이란</a:t>
            </a:r>
            <a:r>
              <a:rPr lang="en-US" altLang="ko-KR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?</a:t>
            </a:r>
            <a:endParaRPr lang="ko-KR" altLang="en-US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332656" y="416496"/>
            <a:ext cx="477853" cy="462516"/>
            <a:chOff x="87228" y="815296"/>
            <a:chExt cx="1614183" cy="1562376"/>
          </a:xfrm>
        </p:grpSpPr>
        <p:grpSp>
          <p:nvGrpSpPr>
            <p:cNvPr id="21" name="그룹 20"/>
            <p:cNvGrpSpPr/>
            <p:nvPr/>
          </p:nvGrpSpPr>
          <p:grpSpPr>
            <a:xfrm>
              <a:off x="497055" y="815296"/>
              <a:ext cx="790451" cy="771008"/>
              <a:chOff x="1556792" y="3368824"/>
              <a:chExt cx="1728192" cy="1728192"/>
            </a:xfrm>
          </p:grpSpPr>
          <p:sp>
            <p:nvSpPr>
              <p:cNvPr id="37" name="직각 삼각형 36"/>
              <p:cNvSpPr/>
              <p:nvPr/>
            </p:nvSpPr>
            <p:spPr>
              <a:xfrm>
                <a:off x="2420888" y="3368824"/>
                <a:ext cx="864096" cy="864096"/>
              </a:xfrm>
              <a:prstGeom prst="rtTriangl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직각 삼각형 37"/>
              <p:cNvSpPr/>
              <p:nvPr/>
            </p:nvSpPr>
            <p:spPr>
              <a:xfrm rot="16200000">
                <a:off x="1556792" y="3368824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9" name="직각 삼각형 38"/>
              <p:cNvSpPr/>
              <p:nvPr/>
            </p:nvSpPr>
            <p:spPr>
              <a:xfrm rot="5400000">
                <a:off x="2420888" y="4232920"/>
                <a:ext cx="864096" cy="864096"/>
              </a:xfrm>
              <a:prstGeom prst="rtTriangl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직각 삼각형 39"/>
              <p:cNvSpPr/>
              <p:nvPr/>
            </p:nvSpPr>
            <p:spPr>
              <a:xfrm rot="16200000" flipH="1">
                <a:off x="1556792" y="4232920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2" name="그룹 21"/>
            <p:cNvGrpSpPr/>
            <p:nvPr/>
          </p:nvGrpSpPr>
          <p:grpSpPr>
            <a:xfrm>
              <a:off x="87228" y="1209401"/>
              <a:ext cx="790451" cy="771008"/>
              <a:chOff x="1556792" y="3368824"/>
              <a:chExt cx="1728192" cy="1728192"/>
            </a:xfrm>
          </p:grpSpPr>
          <p:sp>
            <p:nvSpPr>
              <p:cNvPr id="33" name="직각 삼각형 32"/>
              <p:cNvSpPr/>
              <p:nvPr/>
            </p:nvSpPr>
            <p:spPr>
              <a:xfrm>
                <a:off x="2420888" y="3368824"/>
                <a:ext cx="864096" cy="864096"/>
              </a:xfrm>
              <a:prstGeom prst="rtTriangl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직각 삼각형 33"/>
              <p:cNvSpPr/>
              <p:nvPr/>
            </p:nvSpPr>
            <p:spPr>
              <a:xfrm rot="16200000">
                <a:off x="1556792" y="3368824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직각 삼각형 34"/>
              <p:cNvSpPr/>
              <p:nvPr/>
            </p:nvSpPr>
            <p:spPr>
              <a:xfrm rot="5400000">
                <a:off x="2420888" y="4232920"/>
                <a:ext cx="864096" cy="864096"/>
              </a:xfrm>
              <a:prstGeom prst="rtTriangl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직각 삼각형 35"/>
              <p:cNvSpPr/>
              <p:nvPr/>
            </p:nvSpPr>
            <p:spPr>
              <a:xfrm rot="16200000" flipH="1">
                <a:off x="1556792" y="4232920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3" name="그룹 22"/>
            <p:cNvGrpSpPr/>
            <p:nvPr/>
          </p:nvGrpSpPr>
          <p:grpSpPr>
            <a:xfrm>
              <a:off x="910960" y="1212559"/>
              <a:ext cx="790451" cy="771008"/>
              <a:chOff x="1556792" y="3368824"/>
              <a:chExt cx="1728192" cy="1728192"/>
            </a:xfrm>
          </p:grpSpPr>
          <p:sp>
            <p:nvSpPr>
              <p:cNvPr id="29" name="직각 삼각형 28"/>
              <p:cNvSpPr/>
              <p:nvPr/>
            </p:nvSpPr>
            <p:spPr>
              <a:xfrm>
                <a:off x="2420888" y="3368824"/>
                <a:ext cx="864096" cy="864096"/>
              </a:xfrm>
              <a:prstGeom prst="rtTriangl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직각 삼각형 29"/>
              <p:cNvSpPr/>
              <p:nvPr/>
            </p:nvSpPr>
            <p:spPr>
              <a:xfrm rot="16200000">
                <a:off x="1556792" y="3368824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직각 삼각형 30"/>
              <p:cNvSpPr/>
              <p:nvPr/>
            </p:nvSpPr>
            <p:spPr>
              <a:xfrm rot="5400000">
                <a:off x="2420888" y="4232920"/>
                <a:ext cx="864096" cy="864096"/>
              </a:xfrm>
              <a:prstGeom prst="rtTriangl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직각 삼각형 31"/>
              <p:cNvSpPr/>
              <p:nvPr/>
            </p:nvSpPr>
            <p:spPr>
              <a:xfrm rot="16200000" flipH="1">
                <a:off x="1556792" y="4232920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4" name="그룹 23"/>
            <p:cNvGrpSpPr/>
            <p:nvPr/>
          </p:nvGrpSpPr>
          <p:grpSpPr>
            <a:xfrm>
              <a:off x="501133" y="1606664"/>
              <a:ext cx="790451" cy="771008"/>
              <a:chOff x="1556792" y="3368824"/>
              <a:chExt cx="1728192" cy="1728192"/>
            </a:xfrm>
          </p:grpSpPr>
          <p:sp>
            <p:nvSpPr>
              <p:cNvPr id="25" name="직각 삼각형 24"/>
              <p:cNvSpPr/>
              <p:nvPr/>
            </p:nvSpPr>
            <p:spPr>
              <a:xfrm>
                <a:off x="2420888" y="3368824"/>
                <a:ext cx="864096" cy="864096"/>
              </a:xfrm>
              <a:prstGeom prst="rtTriangle">
                <a:avLst/>
              </a:pr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 rot="16200000">
                <a:off x="1556792" y="3368824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2420888" y="4232920"/>
                <a:ext cx="864096" cy="864096"/>
              </a:xfrm>
              <a:prstGeom prst="rtTriangle">
                <a:avLst/>
              </a:prstGeom>
              <a:solidFill>
                <a:srgbClr val="00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6200000" flipH="1">
                <a:off x="1556792" y="4232920"/>
                <a:ext cx="864096" cy="864096"/>
              </a:xfrm>
              <a:prstGeom prst="rt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476672" y="6583006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3. 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핵심내용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49657" y="1136576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2. 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적용대상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15" name="모서리가 둥근 직사각형 114"/>
          <p:cNvSpPr/>
          <p:nvPr/>
        </p:nvSpPr>
        <p:spPr>
          <a:xfrm>
            <a:off x="576509" y="1516359"/>
            <a:ext cx="732928" cy="1410587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 </a:t>
            </a:r>
            <a:endParaRPr lang="en-US" altLang="ko-KR" sz="14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대상기관</a:t>
            </a:r>
            <a:endParaRPr lang="ko-KR" altLang="en-US" sz="14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589559" y="3008784"/>
            <a:ext cx="718380" cy="3168352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 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대상자</a:t>
            </a:r>
            <a:endParaRPr lang="ko-KR" altLang="en-US" sz="14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17" name="모서리가 둥근 직사각형 116"/>
          <p:cNvSpPr/>
          <p:nvPr/>
        </p:nvSpPr>
        <p:spPr>
          <a:xfrm>
            <a:off x="1330061" y="1500820"/>
            <a:ext cx="4979257" cy="1435956"/>
          </a:xfrm>
          <a:prstGeom prst="roundRect">
            <a:avLst>
              <a:gd name="adj" fmla="val 12305"/>
            </a:avLst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헌법기관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중앙행정기관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지방자치단체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시∙도 교육청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공직유관단체 등 모든 공공기관</a:t>
            </a:r>
            <a:endParaRPr lang="en-US" altLang="ko-KR" sz="14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사립학교를 포함한 각급 학교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학교법인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언론사</a:t>
            </a:r>
            <a:endParaRPr lang="ko-KR" altLang="en-US" sz="14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18" name="모서리가 둥근 직사각형 117"/>
          <p:cNvSpPr/>
          <p:nvPr/>
        </p:nvSpPr>
        <p:spPr>
          <a:xfrm>
            <a:off x="1330061" y="3008784"/>
            <a:ext cx="4979259" cy="3168352"/>
          </a:xfrm>
          <a:prstGeom prst="roundRect">
            <a:avLst>
              <a:gd name="adj" fmla="val 6783"/>
            </a:avLst>
          </a:prstGeom>
          <a:solidFill>
            <a:schemeClr val="bg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국가∙지방공무원</a:t>
            </a:r>
            <a:r>
              <a:rPr lang="en-US" altLang="ko-KR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공직유관단체 및 공공기관의 장과 임직원</a:t>
            </a:r>
            <a:r>
              <a:rPr lang="en-US" altLang="ko-KR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각급 학교의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장과 교직원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학교법인의 임직원</a:t>
            </a:r>
            <a:r>
              <a:rPr lang="en-US" altLang="ko-KR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언론사의 대표자와 임직원</a:t>
            </a:r>
            <a:endParaRPr lang="en-US" altLang="ko-KR" sz="14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 등의 배우자</a:t>
            </a:r>
            <a:endParaRPr lang="en-US" altLang="ko-KR" sz="1400" dirty="0" smtClean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공무수행사인</a:t>
            </a:r>
            <a:r>
              <a:rPr lang="en-US" altLang="ko-KR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(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각종 위원회 등에 참여하는 민간위원</a:t>
            </a:r>
            <a:r>
              <a:rPr lang="en-US" altLang="ko-KR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공공기관의 권한을 위임∙위탁 받은 자</a:t>
            </a:r>
            <a:r>
              <a:rPr lang="en-US" altLang="ko-KR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, 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공공기관에 </a:t>
            </a:r>
            <a:r>
              <a:rPr lang="ko-KR" altLang="en-US" sz="14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파견근무하는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민간인 등</a:t>
            </a:r>
            <a:r>
              <a:rPr lang="en-US" altLang="ko-KR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4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공직자등에게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부정청탁을 하거나 수수금지 </a:t>
            </a:r>
            <a:r>
              <a:rPr lang="ko-KR" altLang="en-US" sz="1400" spc="-100" dirty="0" err="1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금품등을</a:t>
            </a:r>
            <a:r>
              <a:rPr lang="ko-KR" altLang="en-US" sz="1400" spc="-10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제공한 자</a:t>
            </a:r>
            <a:endParaRPr lang="ko-KR" altLang="en-US" sz="1400" spc="-10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74" name="그룹 73"/>
          <p:cNvGrpSpPr/>
          <p:nvPr/>
        </p:nvGrpSpPr>
        <p:grpSpPr>
          <a:xfrm>
            <a:off x="476752" y="7473280"/>
            <a:ext cx="720000" cy="720000"/>
            <a:chOff x="791509" y="6916509"/>
            <a:chExt cx="1253039" cy="1357459"/>
          </a:xfrm>
        </p:grpSpPr>
        <p:grpSp>
          <p:nvGrpSpPr>
            <p:cNvPr id="75" name="그룹 67"/>
            <p:cNvGrpSpPr/>
            <p:nvPr/>
          </p:nvGrpSpPr>
          <p:grpSpPr>
            <a:xfrm>
              <a:off x="882631" y="7293717"/>
              <a:ext cx="1072654" cy="605612"/>
              <a:chOff x="5980366" y="3903766"/>
              <a:chExt cx="2504846" cy="1305431"/>
            </a:xfrm>
            <a:solidFill>
              <a:srgbClr val="FCB811"/>
            </a:solidFill>
          </p:grpSpPr>
          <p:grpSp>
            <p:nvGrpSpPr>
              <p:cNvPr id="96" name="그룹 29"/>
              <p:cNvGrpSpPr/>
              <p:nvPr/>
            </p:nvGrpSpPr>
            <p:grpSpPr>
              <a:xfrm>
                <a:off x="5980366" y="3903766"/>
                <a:ext cx="2504846" cy="1305431"/>
                <a:chOff x="1216342" y="3419134"/>
                <a:chExt cx="2504846" cy="1305431"/>
              </a:xfrm>
              <a:grpFill/>
            </p:grpSpPr>
            <p:sp>
              <p:nvSpPr>
                <p:cNvPr id="100" name="Freeform 5"/>
                <p:cNvSpPr>
                  <a:spLocks/>
                </p:cNvSpPr>
                <p:nvPr/>
              </p:nvSpPr>
              <p:spPr bwMode="auto">
                <a:xfrm>
                  <a:off x="1216342" y="3456551"/>
                  <a:ext cx="219304" cy="782635"/>
                </a:xfrm>
                <a:custGeom>
                  <a:avLst/>
                  <a:gdLst>
                    <a:gd name="T0" fmla="*/ 0 w 211"/>
                    <a:gd name="T1" fmla="*/ 0 h 753"/>
                    <a:gd name="T2" fmla="*/ 211 w 211"/>
                    <a:gd name="T3" fmla="*/ 0 h 753"/>
                    <a:gd name="T4" fmla="*/ 211 w 211"/>
                    <a:gd name="T5" fmla="*/ 753 h 753"/>
                    <a:gd name="T6" fmla="*/ 0 w 211"/>
                    <a:gd name="T7" fmla="*/ 753 h 753"/>
                    <a:gd name="T8" fmla="*/ 0 w 211"/>
                    <a:gd name="T9" fmla="*/ 0 h 753"/>
                    <a:gd name="T10" fmla="*/ 0 w 211"/>
                    <a:gd name="T11" fmla="*/ 0 h 7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1" h="753">
                      <a:moveTo>
                        <a:pt x="0" y="0"/>
                      </a:moveTo>
                      <a:lnTo>
                        <a:pt x="211" y="0"/>
                      </a:lnTo>
                      <a:lnTo>
                        <a:pt x="211" y="753"/>
                      </a:lnTo>
                      <a:lnTo>
                        <a:pt x="0" y="75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</p:spPr>
              <p:txBody>
                <a:bodyPr wrap="none" rtlCol="0" anchor="ctr">
                  <a:noAutofit/>
                </a:bodyPr>
                <a:lstStyle/>
                <a:p>
                  <a:pPr algn="ctr"/>
                  <a:endParaRPr lang="ko-KR" altLang="en-US" sz="2000" b="1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한컴 솔잎 M" panose="02020603020101020101" pitchFamily="18" charset="-127"/>
                    <a:ea typeface="한컴 솔잎 M" panose="02020603020101020101" pitchFamily="18" charset="-127"/>
                  </a:endParaRPr>
                </a:p>
              </p:txBody>
            </p:sp>
            <p:sp>
              <p:nvSpPr>
                <p:cNvPr id="102" name="Freeform 6"/>
                <p:cNvSpPr>
                  <a:spLocks/>
                </p:cNvSpPr>
                <p:nvPr/>
              </p:nvSpPr>
              <p:spPr bwMode="auto">
                <a:xfrm>
                  <a:off x="2331570" y="3736138"/>
                  <a:ext cx="1389618" cy="988427"/>
                </a:xfrm>
                <a:custGeom>
                  <a:avLst/>
                  <a:gdLst>
                    <a:gd name="T0" fmla="*/ 74 w 76"/>
                    <a:gd name="T1" fmla="*/ 10 h 53"/>
                    <a:gd name="T2" fmla="*/ 74 w 76"/>
                    <a:gd name="T3" fmla="*/ 10 h 53"/>
                    <a:gd name="T4" fmla="*/ 74 w 76"/>
                    <a:gd name="T5" fmla="*/ 10 h 53"/>
                    <a:gd name="T6" fmla="*/ 74 w 76"/>
                    <a:gd name="T7" fmla="*/ 10 h 53"/>
                    <a:gd name="T8" fmla="*/ 36 w 76"/>
                    <a:gd name="T9" fmla="*/ 0 h 53"/>
                    <a:gd name="T10" fmla="*/ 36 w 76"/>
                    <a:gd name="T11" fmla="*/ 0 h 53"/>
                    <a:gd name="T12" fmla="*/ 32 w 76"/>
                    <a:gd name="T13" fmla="*/ 4 h 53"/>
                    <a:gd name="T14" fmla="*/ 36 w 76"/>
                    <a:gd name="T15" fmla="*/ 8 h 53"/>
                    <a:gd name="T16" fmla="*/ 53 w 76"/>
                    <a:gd name="T17" fmla="*/ 13 h 53"/>
                    <a:gd name="T18" fmla="*/ 44 w 76"/>
                    <a:gd name="T19" fmla="*/ 14 h 53"/>
                    <a:gd name="T20" fmla="*/ 10 w 76"/>
                    <a:gd name="T21" fmla="*/ 14 h 53"/>
                    <a:gd name="T22" fmla="*/ 6 w 76"/>
                    <a:gd name="T23" fmla="*/ 18 h 53"/>
                    <a:gd name="T24" fmla="*/ 10 w 76"/>
                    <a:gd name="T25" fmla="*/ 22 h 53"/>
                    <a:gd name="T26" fmla="*/ 38 w 76"/>
                    <a:gd name="T27" fmla="*/ 22 h 53"/>
                    <a:gd name="T28" fmla="*/ 38 w 76"/>
                    <a:gd name="T29" fmla="*/ 25 h 53"/>
                    <a:gd name="T30" fmla="*/ 4 w 76"/>
                    <a:gd name="T31" fmla="*/ 25 h 53"/>
                    <a:gd name="T32" fmla="*/ 0 w 76"/>
                    <a:gd name="T33" fmla="*/ 29 h 53"/>
                    <a:gd name="T34" fmla="*/ 4 w 76"/>
                    <a:gd name="T35" fmla="*/ 32 h 53"/>
                    <a:gd name="T36" fmla="*/ 38 w 76"/>
                    <a:gd name="T37" fmla="*/ 32 h 53"/>
                    <a:gd name="T38" fmla="*/ 38 w 76"/>
                    <a:gd name="T39" fmla="*/ 35 h 53"/>
                    <a:gd name="T40" fmla="*/ 10 w 76"/>
                    <a:gd name="T41" fmla="*/ 35 h 53"/>
                    <a:gd name="T42" fmla="*/ 6 w 76"/>
                    <a:gd name="T43" fmla="*/ 39 h 53"/>
                    <a:gd name="T44" fmla="*/ 10 w 76"/>
                    <a:gd name="T45" fmla="*/ 43 h 53"/>
                    <a:gd name="T46" fmla="*/ 38 w 76"/>
                    <a:gd name="T47" fmla="*/ 43 h 53"/>
                    <a:gd name="T48" fmla="*/ 38 w 76"/>
                    <a:gd name="T49" fmla="*/ 46 h 53"/>
                    <a:gd name="T50" fmla="*/ 19 w 76"/>
                    <a:gd name="T51" fmla="*/ 46 h 53"/>
                    <a:gd name="T52" fmla="*/ 15 w 76"/>
                    <a:gd name="T53" fmla="*/ 50 h 53"/>
                    <a:gd name="T54" fmla="*/ 19 w 76"/>
                    <a:gd name="T55" fmla="*/ 53 h 53"/>
                    <a:gd name="T56" fmla="*/ 45 w 76"/>
                    <a:gd name="T57" fmla="*/ 53 h 53"/>
                    <a:gd name="T58" fmla="*/ 45 w 76"/>
                    <a:gd name="T59" fmla="*/ 53 h 53"/>
                    <a:gd name="T60" fmla="*/ 74 w 76"/>
                    <a:gd name="T61" fmla="*/ 43 h 53"/>
                    <a:gd name="T62" fmla="*/ 74 w 76"/>
                    <a:gd name="T63" fmla="*/ 43 h 53"/>
                    <a:gd name="T64" fmla="*/ 76 w 76"/>
                    <a:gd name="T65" fmla="*/ 40 h 53"/>
                    <a:gd name="T66" fmla="*/ 76 w 76"/>
                    <a:gd name="T67" fmla="*/ 13 h 53"/>
                    <a:gd name="T68" fmla="*/ 74 w 76"/>
                    <a:gd name="T69" fmla="*/ 1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6" h="53">
                      <a:moveTo>
                        <a:pt x="74" y="10"/>
                      </a:moveTo>
                      <a:cubicBezTo>
                        <a:pt x="74" y="10"/>
                        <a:pt x="74" y="10"/>
                        <a:pt x="74" y="10"/>
                      </a:cubicBezTo>
                      <a:cubicBezTo>
                        <a:pt x="74" y="10"/>
                        <a:pt x="74" y="10"/>
                        <a:pt x="74" y="10"/>
                      </a:cubicBezTo>
                      <a:cubicBezTo>
                        <a:pt x="74" y="10"/>
                        <a:pt x="74" y="10"/>
                        <a:pt x="74" y="10"/>
                      </a:cubicBezTo>
                      <a:cubicBezTo>
                        <a:pt x="70" y="8"/>
                        <a:pt x="53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4" y="0"/>
                        <a:pt x="32" y="2"/>
                        <a:pt x="32" y="4"/>
                      </a:cubicBezTo>
                      <a:cubicBezTo>
                        <a:pt x="32" y="6"/>
                        <a:pt x="34" y="8"/>
                        <a:pt x="36" y="8"/>
                      </a:cubicBezTo>
                      <a:cubicBezTo>
                        <a:pt x="46" y="8"/>
                        <a:pt x="53" y="13"/>
                        <a:pt x="53" y="13"/>
                      </a:cubicBezTo>
                      <a:cubicBezTo>
                        <a:pt x="50" y="14"/>
                        <a:pt x="44" y="14"/>
                        <a:pt x="44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7" y="14"/>
                        <a:pt x="6" y="16"/>
                        <a:pt x="6" y="18"/>
                      </a:cubicBezTo>
                      <a:cubicBezTo>
                        <a:pt x="6" y="20"/>
                        <a:pt x="7" y="22"/>
                        <a:pt x="10" y="22"/>
                      </a:cubicBezTo>
                      <a:cubicBezTo>
                        <a:pt x="38" y="22"/>
                        <a:pt x="38" y="22"/>
                        <a:pt x="38" y="22"/>
                      </a:cubicBezTo>
                      <a:cubicBezTo>
                        <a:pt x="38" y="25"/>
                        <a:pt x="38" y="25"/>
                        <a:pt x="38" y="25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2" y="25"/>
                        <a:pt x="0" y="27"/>
                        <a:pt x="0" y="29"/>
                      </a:cubicBezTo>
                      <a:cubicBezTo>
                        <a:pt x="0" y="31"/>
                        <a:pt x="2" y="32"/>
                        <a:pt x="4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10" y="35"/>
                        <a:pt x="10" y="35"/>
                        <a:pt x="10" y="35"/>
                      </a:cubicBezTo>
                      <a:cubicBezTo>
                        <a:pt x="7" y="35"/>
                        <a:pt x="6" y="37"/>
                        <a:pt x="6" y="39"/>
                      </a:cubicBezTo>
                      <a:cubicBezTo>
                        <a:pt x="6" y="41"/>
                        <a:pt x="7" y="43"/>
                        <a:pt x="10" y="43"/>
                      </a:cubicBezTo>
                      <a:cubicBezTo>
                        <a:pt x="38" y="43"/>
                        <a:pt x="38" y="43"/>
                        <a:pt x="38" y="43"/>
                      </a:cubicBezTo>
                      <a:cubicBezTo>
                        <a:pt x="38" y="46"/>
                        <a:pt x="38" y="46"/>
                        <a:pt x="38" y="46"/>
                      </a:cubicBezTo>
                      <a:cubicBezTo>
                        <a:pt x="19" y="46"/>
                        <a:pt x="19" y="46"/>
                        <a:pt x="19" y="46"/>
                      </a:cubicBezTo>
                      <a:cubicBezTo>
                        <a:pt x="17" y="46"/>
                        <a:pt x="15" y="48"/>
                        <a:pt x="15" y="50"/>
                      </a:cubicBezTo>
                      <a:cubicBezTo>
                        <a:pt x="15" y="52"/>
                        <a:pt x="17" y="53"/>
                        <a:pt x="19" y="53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61" y="53"/>
                        <a:pt x="67" y="48"/>
                        <a:pt x="74" y="43"/>
                      </a:cubicBezTo>
                      <a:cubicBezTo>
                        <a:pt x="74" y="43"/>
                        <a:pt x="74" y="43"/>
                        <a:pt x="74" y="43"/>
                      </a:cubicBezTo>
                      <a:cubicBezTo>
                        <a:pt x="75" y="43"/>
                        <a:pt x="76" y="41"/>
                        <a:pt x="76" y="40"/>
                      </a:cubicBezTo>
                      <a:cubicBezTo>
                        <a:pt x="76" y="13"/>
                        <a:pt x="76" y="13"/>
                        <a:pt x="76" y="13"/>
                      </a:cubicBezTo>
                      <a:cubicBezTo>
                        <a:pt x="76" y="12"/>
                        <a:pt x="75" y="11"/>
                        <a:pt x="74" y="10"/>
                      </a:cubicBezTo>
                      <a:close/>
                    </a:path>
                  </a:pathLst>
                </a:custGeom>
                <a:grpFill/>
              </p:spPr>
              <p:txBody>
                <a:bodyPr wrap="none" rtlCol="0" anchor="ctr">
                  <a:noAutofit/>
                </a:bodyPr>
                <a:lstStyle/>
                <a:p>
                  <a:pPr algn="ctr"/>
                  <a:endParaRPr lang="ko-KR" altLang="en-US" sz="2000" b="1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한컴 솔잎 M" panose="02020603020101020101" pitchFamily="18" charset="-127"/>
                    <a:ea typeface="한컴 솔잎 M" panose="02020603020101020101" pitchFamily="18" charset="-127"/>
                  </a:endParaRPr>
                </a:p>
              </p:txBody>
            </p:sp>
            <p:sp>
              <p:nvSpPr>
                <p:cNvPr id="114" name="Freeform 7"/>
                <p:cNvSpPr>
                  <a:spLocks/>
                </p:cNvSpPr>
                <p:nvPr/>
              </p:nvSpPr>
              <p:spPr bwMode="auto">
                <a:xfrm>
                  <a:off x="1490732" y="3419134"/>
                  <a:ext cx="1353240" cy="894885"/>
                </a:xfrm>
                <a:custGeom>
                  <a:avLst/>
                  <a:gdLst>
                    <a:gd name="T0" fmla="*/ 42 w 74"/>
                    <a:gd name="T1" fmla="*/ 46 h 48"/>
                    <a:gd name="T2" fmla="*/ 45 w 74"/>
                    <a:gd name="T3" fmla="*/ 40 h 48"/>
                    <a:gd name="T4" fmla="*/ 14 w 74"/>
                    <a:gd name="T5" fmla="*/ 40 h 48"/>
                    <a:gd name="T6" fmla="*/ 14 w 74"/>
                    <a:gd name="T7" fmla="*/ 12 h 48"/>
                    <a:gd name="T8" fmla="*/ 20 w 74"/>
                    <a:gd name="T9" fmla="*/ 12 h 48"/>
                    <a:gd name="T10" fmla="*/ 28 w 74"/>
                    <a:gd name="T11" fmla="*/ 20 h 48"/>
                    <a:gd name="T12" fmla="*/ 31 w 74"/>
                    <a:gd name="T13" fmla="*/ 21 h 48"/>
                    <a:gd name="T14" fmla="*/ 31 w 74"/>
                    <a:gd name="T15" fmla="*/ 21 h 48"/>
                    <a:gd name="T16" fmla="*/ 35 w 74"/>
                    <a:gd name="T17" fmla="*/ 17 h 48"/>
                    <a:gd name="T18" fmla="*/ 34 w 74"/>
                    <a:gd name="T19" fmla="*/ 15 h 48"/>
                    <a:gd name="T20" fmla="*/ 33 w 74"/>
                    <a:gd name="T21" fmla="*/ 12 h 48"/>
                    <a:gd name="T22" fmla="*/ 71 w 74"/>
                    <a:gd name="T23" fmla="*/ 12 h 48"/>
                    <a:gd name="T24" fmla="*/ 71 w 74"/>
                    <a:gd name="T25" fmla="*/ 28 h 48"/>
                    <a:gd name="T26" fmla="*/ 74 w 74"/>
                    <a:gd name="T27" fmla="*/ 28 h 48"/>
                    <a:gd name="T28" fmla="*/ 74 w 74"/>
                    <a:gd name="T29" fmla="*/ 8 h 48"/>
                    <a:gd name="T30" fmla="*/ 31 w 74"/>
                    <a:gd name="T31" fmla="*/ 8 h 48"/>
                    <a:gd name="T32" fmla="*/ 25 w 74"/>
                    <a:gd name="T33" fmla="*/ 0 h 48"/>
                    <a:gd name="T34" fmla="*/ 21 w 74"/>
                    <a:gd name="T35" fmla="*/ 0 h 48"/>
                    <a:gd name="T36" fmla="*/ 17 w 74"/>
                    <a:gd name="T37" fmla="*/ 0 h 48"/>
                    <a:gd name="T38" fmla="*/ 0 w 74"/>
                    <a:gd name="T39" fmla="*/ 5 h 48"/>
                    <a:gd name="T40" fmla="*/ 0 w 74"/>
                    <a:gd name="T41" fmla="*/ 40 h 48"/>
                    <a:gd name="T42" fmla="*/ 25 w 74"/>
                    <a:gd name="T43" fmla="*/ 48 h 48"/>
                    <a:gd name="T44" fmla="*/ 43 w 74"/>
                    <a:gd name="T45" fmla="*/ 48 h 48"/>
                    <a:gd name="T46" fmla="*/ 42 w 74"/>
                    <a:gd name="T47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4" h="48">
                      <a:moveTo>
                        <a:pt x="42" y="46"/>
                      </a:moveTo>
                      <a:cubicBezTo>
                        <a:pt x="42" y="43"/>
                        <a:pt x="43" y="41"/>
                        <a:pt x="45" y="40"/>
                      </a:cubicBezTo>
                      <a:cubicBezTo>
                        <a:pt x="14" y="40"/>
                        <a:pt x="14" y="40"/>
                        <a:pt x="14" y="40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22" y="14"/>
                        <a:pt x="25" y="17"/>
                        <a:pt x="28" y="20"/>
                      </a:cubicBezTo>
                      <a:cubicBezTo>
                        <a:pt x="29" y="20"/>
                        <a:pt x="30" y="21"/>
                        <a:pt x="31" y="21"/>
                      </a:cubicBezTo>
                      <a:cubicBezTo>
                        <a:pt x="31" y="21"/>
                        <a:pt x="31" y="21"/>
                        <a:pt x="31" y="21"/>
                      </a:cubicBezTo>
                      <a:cubicBezTo>
                        <a:pt x="33" y="21"/>
                        <a:pt x="35" y="19"/>
                        <a:pt x="35" y="17"/>
                      </a:cubicBezTo>
                      <a:cubicBezTo>
                        <a:pt x="35" y="16"/>
                        <a:pt x="34" y="16"/>
                        <a:pt x="34" y="15"/>
                      </a:cubicBezTo>
                      <a:cubicBezTo>
                        <a:pt x="34" y="14"/>
                        <a:pt x="33" y="13"/>
                        <a:pt x="33" y="12"/>
                      </a:cubicBezTo>
                      <a:cubicBezTo>
                        <a:pt x="71" y="12"/>
                        <a:pt x="71" y="12"/>
                        <a:pt x="71" y="12"/>
                      </a:cubicBezTo>
                      <a:cubicBezTo>
                        <a:pt x="71" y="28"/>
                        <a:pt x="71" y="28"/>
                        <a:pt x="71" y="28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74" y="8"/>
                        <a:pt x="74" y="8"/>
                        <a:pt x="7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29" y="5"/>
                        <a:pt x="27" y="2"/>
                        <a:pt x="25" y="0"/>
                      </a:cubicBezTo>
                      <a:cubicBezTo>
                        <a:pt x="24" y="0"/>
                        <a:pt x="23" y="0"/>
                        <a:pt x="21" y="0"/>
                      </a:cubicBezTo>
                      <a:cubicBezTo>
                        <a:pt x="19" y="0"/>
                        <a:pt x="17" y="0"/>
                        <a:pt x="17" y="0"/>
                      </a:cubicBezTo>
                      <a:cubicBezTo>
                        <a:pt x="17" y="0"/>
                        <a:pt x="6" y="3"/>
                        <a:pt x="0" y="5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5" y="43"/>
                        <a:pt x="16" y="48"/>
                        <a:pt x="25" y="48"/>
                      </a:cubicBezTo>
                      <a:cubicBezTo>
                        <a:pt x="43" y="48"/>
                        <a:pt x="43" y="48"/>
                        <a:pt x="43" y="48"/>
                      </a:cubicBezTo>
                      <a:cubicBezTo>
                        <a:pt x="42" y="48"/>
                        <a:pt x="42" y="47"/>
                        <a:pt x="42" y="46"/>
                      </a:cubicBezTo>
                      <a:close/>
                    </a:path>
                  </a:pathLst>
                </a:custGeom>
                <a:grpFill/>
              </p:spPr>
              <p:txBody>
                <a:bodyPr wrap="none" rtlCol="0" anchor="ctr">
                  <a:noAutofit/>
                </a:bodyPr>
                <a:lstStyle/>
                <a:p>
                  <a:pPr algn="ctr"/>
                  <a:endParaRPr lang="ko-KR" altLang="en-US" sz="2000" b="1" spc="-10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한컴 솔잎 M" panose="02020603020101020101" pitchFamily="18" charset="-127"/>
                    <a:ea typeface="한컴 솔잎 M" panose="02020603020101020101" pitchFamily="18" charset="-127"/>
                  </a:endParaRPr>
                </a:p>
              </p:txBody>
            </p:sp>
          </p:grpSp>
          <p:sp>
            <p:nvSpPr>
              <p:cNvPr id="99" name="TextBox 98"/>
              <p:cNvSpPr txBox="1"/>
              <p:nvPr/>
            </p:nvSpPr>
            <p:spPr>
              <a:xfrm>
                <a:off x="6843516" y="4231387"/>
                <a:ext cx="459625" cy="329940"/>
              </a:xfrm>
              <a:prstGeom prst="rect">
                <a:avLst/>
              </a:pr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ko-KR" altLang="en-US" sz="2000" b="1" spc="-100" dirty="0" smtClean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한컴 솔잎 M" panose="02020603020101020101" pitchFamily="18" charset="-127"/>
                    <a:ea typeface="한컴 솔잎 M" panose="02020603020101020101" pitchFamily="18" charset="-127"/>
                  </a:rPr>
                  <a:t>￦</a:t>
                </a:r>
                <a:endParaRPr lang="ko-KR" altLang="en-US" sz="2000" b="1" spc="-100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</p:grpSp>
        <p:sp>
          <p:nvSpPr>
            <p:cNvPr id="84" name="&quot;없음&quot; 기호 83"/>
            <p:cNvSpPr/>
            <p:nvPr/>
          </p:nvSpPr>
          <p:spPr>
            <a:xfrm flipH="1">
              <a:off x="791509" y="6916509"/>
              <a:ext cx="1253039" cy="1357459"/>
            </a:xfrm>
            <a:prstGeom prst="noSmoking">
              <a:avLst>
                <a:gd name="adj" fmla="val 8080"/>
              </a:avLst>
            </a:prstGeom>
            <a:solidFill>
              <a:schemeClr val="bg1">
                <a:lumMod val="75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400" b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endParaRPr>
            </a:p>
          </p:txBody>
        </p:sp>
      </p:grpSp>
      <p:grpSp>
        <p:nvGrpSpPr>
          <p:cNvPr id="119" name="그룹 118"/>
          <p:cNvGrpSpPr/>
          <p:nvPr/>
        </p:nvGrpSpPr>
        <p:grpSpPr>
          <a:xfrm>
            <a:off x="5517312" y="6825288"/>
            <a:ext cx="720000" cy="720000"/>
            <a:chOff x="811963" y="1966860"/>
            <a:chExt cx="1227785" cy="1330101"/>
          </a:xfrm>
        </p:grpSpPr>
        <p:grpSp>
          <p:nvGrpSpPr>
            <p:cNvPr id="120" name="Group 28"/>
            <p:cNvGrpSpPr>
              <a:grpSpLocks noChangeAspect="1"/>
            </p:cNvGrpSpPr>
            <p:nvPr/>
          </p:nvGrpSpPr>
          <p:grpSpPr bwMode="auto">
            <a:xfrm>
              <a:off x="860190" y="2368436"/>
              <a:ext cx="1125524" cy="551224"/>
              <a:chOff x="4827" y="3003"/>
              <a:chExt cx="626" cy="283"/>
            </a:xfrm>
            <a:solidFill>
              <a:srgbClr val="1A61B1"/>
            </a:solidFill>
          </p:grpSpPr>
          <p:sp>
            <p:nvSpPr>
              <p:cNvPr id="122" name="Freeform 29"/>
              <p:cNvSpPr>
                <a:spLocks/>
              </p:cNvSpPr>
              <p:nvPr/>
            </p:nvSpPr>
            <p:spPr bwMode="auto">
              <a:xfrm>
                <a:off x="5146" y="3102"/>
                <a:ext cx="3" cy="0"/>
              </a:xfrm>
              <a:custGeom>
                <a:avLst/>
                <a:gdLst>
                  <a:gd name="T0" fmla="*/ 3 w 3"/>
                  <a:gd name="T1" fmla="*/ 3 w 3"/>
                  <a:gd name="T2" fmla="*/ 0 w 3"/>
                  <a:gd name="T3" fmla="*/ 3 w 3"/>
                  <a:gd name="T4" fmla="*/ 3 w 3"/>
                  <a:gd name="T5" fmla="*/ 3 w 3"/>
                  <a:gd name="T6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23" name="Freeform 30"/>
              <p:cNvSpPr>
                <a:spLocks/>
              </p:cNvSpPr>
              <p:nvPr/>
            </p:nvSpPr>
            <p:spPr bwMode="auto">
              <a:xfrm>
                <a:off x="5131" y="3244"/>
                <a:ext cx="32" cy="42"/>
              </a:xfrm>
              <a:custGeom>
                <a:avLst/>
                <a:gdLst>
                  <a:gd name="T0" fmla="*/ 29 w 32"/>
                  <a:gd name="T1" fmla="*/ 34 h 42"/>
                  <a:gd name="T2" fmla="*/ 29 w 32"/>
                  <a:gd name="T3" fmla="*/ 36 h 42"/>
                  <a:gd name="T4" fmla="*/ 28 w 32"/>
                  <a:gd name="T5" fmla="*/ 36 h 42"/>
                  <a:gd name="T6" fmla="*/ 28 w 32"/>
                  <a:gd name="T7" fmla="*/ 36 h 42"/>
                  <a:gd name="T8" fmla="*/ 23 w 32"/>
                  <a:gd name="T9" fmla="*/ 39 h 42"/>
                  <a:gd name="T10" fmla="*/ 18 w 32"/>
                  <a:gd name="T11" fmla="*/ 42 h 42"/>
                  <a:gd name="T12" fmla="*/ 12 w 32"/>
                  <a:gd name="T13" fmla="*/ 40 h 42"/>
                  <a:gd name="T14" fmla="*/ 6 w 32"/>
                  <a:gd name="T15" fmla="*/ 37 h 42"/>
                  <a:gd name="T16" fmla="*/ 3 w 32"/>
                  <a:gd name="T17" fmla="*/ 36 h 42"/>
                  <a:gd name="T18" fmla="*/ 0 w 32"/>
                  <a:gd name="T19" fmla="*/ 33 h 42"/>
                  <a:gd name="T20" fmla="*/ 0 w 32"/>
                  <a:gd name="T21" fmla="*/ 33 h 42"/>
                  <a:gd name="T22" fmla="*/ 1 w 32"/>
                  <a:gd name="T23" fmla="*/ 31 h 42"/>
                  <a:gd name="T24" fmla="*/ 11 w 32"/>
                  <a:gd name="T25" fmla="*/ 0 h 42"/>
                  <a:gd name="T26" fmla="*/ 11 w 32"/>
                  <a:gd name="T27" fmla="*/ 0 h 42"/>
                  <a:gd name="T28" fmla="*/ 12 w 32"/>
                  <a:gd name="T29" fmla="*/ 1 h 42"/>
                  <a:gd name="T30" fmla="*/ 12 w 32"/>
                  <a:gd name="T31" fmla="*/ 1 h 42"/>
                  <a:gd name="T32" fmla="*/ 15 w 32"/>
                  <a:gd name="T33" fmla="*/ 4 h 42"/>
                  <a:gd name="T34" fmla="*/ 15 w 32"/>
                  <a:gd name="T35" fmla="*/ 4 h 42"/>
                  <a:gd name="T36" fmla="*/ 17 w 32"/>
                  <a:gd name="T37" fmla="*/ 6 h 42"/>
                  <a:gd name="T38" fmla="*/ 17 w 32"/>
                  <a:gd name="T39" fmla="*/ 6 h 42"/>
                  <a:gd name="T40" fmla="*/ 20 w 32"/>
                  <a:gd name="T41" fmla="*/ 8 h 42"/>
                  <a:gd name="T42" fmla="*/ 20 w 32"/>
                  <a:gd name="T43" fmla="*/ 8 h 42"/>
                  <a:gd name="T44" fmla="*/ 20 w 32"/>
                  <a:gd name="T45" fmla="*/ 8 h 42"/>
                  <a:gd name="T46" fmla="*/ 20 w 32"/>
                  <a:gd name="T47" fmla="*/ 8 h 42"/>
                  <a:gd name="T48" fmla="*/ 23 w 32"/>
                  <a:gd name="T49" fmla="*/ 11 h 42"/>
                  <a:gd name="T50" fmla="*/ 23 w 32"/>
                  <a:gd name="T51" fmla="*/ 11 h 42"/>
                  <a:gd name="T52" fmla="*/ 26 w 32"/>
                  <a:gd name="T53" fmla="*/ 12 h 42"/>
                  <a:gd name="T54" fmla="*/ 26 w 32"/>
                  <a:gd name="T55" fmla="*/ 12 h 42"/>
                  <a:gd name="T56" fmla="*/ 31 w 32"/>
                  <a:gd name="T57" fmla="*/ 17 h 42"/>
                  <a:gd name="T58" fmla="*/ 32 w 32"/>
                  <a:gd name="T59" fmla="*/ 23 h 42"/>
                  <a:gd name="T60" fmla="*/ 31 w 32"/>
                  <a:gd name="T61" fmla="*/ 29 h 42"/>
                  <a:gd name="T62" fmla="*/ 29 w 32"/>
                  <a:gd name="T63" fmla="*/ 34 h 42"/>
                  <a:gd name="T64" fmla="*/ 29 w 32"/>
                  <a:gd name="T65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" h="42">
                    <a:moveTo>
                      <a:pt x="29" y="34"/>
                    </a:moveTo>
                    <a:lnTo>
                      <a:pt x="29" y="36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3" y="39"/>
                    </a:lnTo>
                    <a:lnTo>
                      <a:pt x="18" y="42"/>
                    </a:lnTo>
                    <a:lnTo>
                      <a:pt x="12" y="40"/>
                    </a:lnTo>
                    <a:lnTo>
                      <a:pt x="6" y="37"/>
                    </a:lnTo>
                    <a:lnTo>
                      <a:pt x="3" y="36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1" y="31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31" y="17"/>
                    </a:lnTo>
                    <a:lnTo>
                      <a:pt x="32" y="23"/>
                    </a:lnTo>
                    <a:lnTo>
                      <a:pt x="31" y="29"/>
                    </a:lnTo>
                    <a:lnTo>
                      <a:pt x="29" y="34"/>
                    </a:lnTo>
                    <a:lnTo>
                      <a:pt x="29" y="34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24" name="Freeform 31"/>
              <p:cNvSpPr>
                <a:spLocks/>
              </p:cNvSpPr>
              <p:nvPr/>
            </p:nvSpPr>
            <p:spPr bwMode="auto">
              <a:xfrm>
                <a:off x="4932" y="3048"/>
                <a:ext cx="358" cy="221"/>
              </a:xfrm>
              <a:custGeom>
                <a:avLst/>
                <a:gdLst>
                  <a:gd name="T0" fmla="*/ 344 w 358"/>
                  <a:gd name="T1" fmla="*/ 183 h 221"/>
                  <a:gd name="T2" fmla="*/ 330 w 358"/>
                  <a:gd name="T3" fmla="*/ 177 h 221"/>
                  <a:gd name="T4" fmla="*/ 286 w 358"/>
                  <a:gd name="T5" fmla="*/ 144 h 221"/>
                  <a:gd name="T6" fmla="*/ 277 w 358"/>
                  <a:gd name="T7" fmla="*/ 136 h 221"/>
                  <a:gd name="T8" fmla="*/ 217 w 358"/>
                  <a:gd name="T9" fmla="*/ 99 h 221"/>
                  <a:gd name="T10" fmla="*/ 274 w 358"/>
                  <a:gd name="T11" fmla="*/ 144 h 221"/>
                  <a:gd name="T12" fmla="*/ 283 w 358"/>
                  <a:gd name="T13" fmla="*/ 150 h 221"/>
                  <a:gd name="T14" fmla="*/ 303 w 358"/>
                  <a:gd name="T15" fmla="*/ 168 h 221"/>
                  <a:gd name="T16" fmla="*/ 308 w 358"/>
                  <a:gd name="T17" fmla="*/ 171 h 221"/>
                  <a:gd name="T18" fmla="*/ 311 w 358"/>
                  <a:gd name="T19" fmla="*/ 174 h 221"/>
                  <a:gd name="T20" fmla="*/ 314 w 358"/>
                  <a:gd name="T21" fmla="*/ 196 h 221"/>
                  <a:gd name="T22" fmla="*/ 308 w 358"/>
                  <a:gd name="T23" fmla="*/ 200 h 221"/>
                  <a:gd name="T24" fmla="*/ 289 w 358"/>
                  <a:gd name="T25" fmla="*/ 197 h 221"/>
                  <a:gd name="T26" fmla="*/ 288 w 358"/>
                  <a:gd name="T27" fmla="*/ 196 h 221"/>
                  <a:gd name="T28" fmla="*/ 285 w 358"/>
                  <a:gd name="T29" fmla="*/ 194 h 221"/>
                  <a:gd name="T30" fmla="*/ 283 w 358"/>
                  <a:gd name="T31" fmla="*/ 193 h 221"/>
                  <a:gd name="T32" fmla="*/ 274 w 358"/>
                  <a:gd name="T33" fmla="*/ 185 h 221"/>
                  <a:gd name="T34" fmla="*/ 267 w 358"/>
                  <a:gd name="T35" fmla="*/ 180 h 221"/>
                  <a:gd name="T36" fmla="*/ 197 w 358"/>
                  <a:gd name="T37" fmla="*/ 125 h 221"/>
                  <a:gd name="T38" fmla="*/ 241 w 358"/>
                  <a:gd name="T39" fmla="*/ 169 h 221"/>
                  <a:gd name="T40" fmla="*/ 250 w 358"/>
                  <a:gd name="T41" fmla="*/ 177 h 221"/>
                  <a:gd name="T42" fmla="*/ 261 w 358"/>
                  <a:gd name="T43" fmla="*/ 186 h 221"/>
                  <a:gd name="T44" fmla="*/ 264 w 358"/>
                  <a:gd name="T45" fmla="*/ 188 h 221"/>
                  <a:gd name="T46" fmla="*/ 274 w 358"/>
                  <a:gd name="T47" fmla="*/ 197 h 221"/>
                  <a:gd name="T48" fmla="*/ 272 w 358"/>
                  <a:gd name="T49" fmla="*/ 215 h 221"/>
                  <a:gd name="T50" fmla="*/ 255 w 358"/>
                  <a:gd name="T51" fmla="*/ 221 h 221"/>
                  <a:gd name="T52" fmla="*/ 247 w 358"/>
                  <a:gd name="T53" fmla="*/ 215 h 221"/>
                  <a:gd name="T54" fmla="*/ 244 w 358"/>
                  <a:gd name="T55" fmla="*/ 213 h 221"/>
                  <a:gd name="T56" fmla="*/ 217 w 358"/>
                  <a:gd name="T57" fmla="*/ 193 h 221"/>
                  <a:gd name="T58" fmla="*/ 210 w 358"/>
                  <a:gd name="T59" fmla="*/ 177 h 221"/>
                  <a:gd name="T60" fmla="*/ 191 w 358"/>
                  <a:gd name="T61" fmla="*/ 165 h 221"/>
                  <a:gd name="T62" fmla="*/ 175 w 358"/>
                  <a:gd name="T63" fmla="*/ 160 h 221"/>
                  <a:gd name="T64" fmla="*/ 163 w 358"/>
                  <a:gd name="T65" fmla="*/ 146 h 221"/>
                  <a:gd name="T66" fmla="*/ 141 w 358"/>
                  <a:gd name="T67" fmla="*/ 150 h 221"/>
                  <a:gd name="T68" fmla="*/ 128 w 358"/>
                  <a:gd name="T69" fmla="*/ 141 h 221"/>
                  <a:gd name="T70" fmla="*/ 111 w 358"/>
                  <a:gd name="T71" fmla="*/ 138 h 221"/>
                  <a:gd name="T72" fmla="*/ 95 w 358"/>
                  <a:gd name="T73" fmla="*/ 141 h 221"/>
                  <a:gd name="T74" fmla="*/ 77 w 358"/>
                  <a:gd name="T75" fmla="*/ 130 h 221"/>
                  <a:gd name="T76" fmla="*/ 56 w 358"/>
                  <a:gd name="T77" fmla="*/ 144 h 221"/>
                  <a:gd name="T78" fmla="*/ 1 w 358"/>
                  <a:gd name="T79" fmla="*/ 114 h 221"/>
                  <a:gd name="T80" fmla="*/ 56 w 358"/>
                  <a:gd name="T81" fmla="*/ 11 h 221"/>
                  <a:gd name="T82" fmla="*/ 92 w 358"/>
                  <a:gd name="T83" fmla="*/ 21 h 221"/>
                  <a:gd name="T84" fmla="*/ 166 w 358"/>
                  <a:gd name="T85" fmla="*/ 2 h 221"/>
                  <a:gd name="T86" fmla="*/ 159 w 358"/>
                  <a:gd name="T87" fmla="*/ 10 h 221"/>
                  <a:gd name="T88" fmla="*/ 108 w 358"/>
                  <a:gd name="T89" fmla="*/ 50 h 221"/>
                  <a:gd name="T90" fmla="*/ 119 w 358"/>
                  <a:gd name="T91" fmla="*/ 79 h 221"/>
                  <a:gd name="T92" fmla="*/ 150 w 358"/>
                  <a:gd name="T93" fmla="*/ 82 h 221"/>
                  <a:gd name="T94" fmla="*/ 205 w 358"/>
                  <a:gd name="T95" fmla="*/ 58 h 221"/>
                  <a:gd name="T96" fmla="*/ 217 w 358"/>
                  <a:gd name="T97" fmla="*/ 54 h 221"/>
                  <a:gd name="T98" fmla="*/ 224 w 358"/>
                  <a:gd name="T99" fmla="*/ 54 h 221"/>
                  <a:gd name="T100" fmla="*/ 349 w 358"/>
                  <a:gd name="T101" fmla="*/ 152 h 221"/>
                  <a:gd name="T102" fmla="*/ 358 w 358"/>
                  <a:gd name="T103" fmla="*/ 17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58" h="221">
                    <a:moveTo>
                      <a:pt x="355" y="177"/>
                    </a:moveTo>
                    <a:lnTo>
                      <a:pt x="355" y="177"/>
                    </a:lnTo>
                    <a:lnTo>
                      <a:pt x="355" y="177"/>
                    </a:lnTo>
                    <a:lnTo>
                      <a:pt x="350" y="182"/>
                    </a:lnTo>
                    <a:lnTo>
                      <a:pt x="344" y="183"/>
                    </a:lnTo>
                    <a:lnTo>
                      <a:pt x="338" y="183"/>
                    </a:lnTo>
                    <a:lnTo>
                      <a:pt x="332" y="180"/>
                    </a:lnTo>
                    <a:lnTo>
                      <a:pt x="332" y="180"/>
                    </a:lnTo>
                    <a:lnTo>
                      <a:pt x="330" y="177"/>
                    </a:lnTo>
                    <a:lnTo>
                      <a:pt x="330" y="177"/>
                    </a:lnTo>
                    <a:lnTo>
                      <a:pt x="305" y="158"/>
                    </a:lnTo>
                    <a:lnTo>
                      <a:pt x="305" y="158"/>
                    </a:lnTo>
                    <a:lnTo>
                      <a:pt x="300" y="154"/>
                    </a:lnTo>
                    <a:lnTo>
                      <a:pt x="300" y="154"/>
                    </a:lnTo>
                    <a:lnTo>
                      <a:pt x="286" y="144"/>
                    </a:lnTo>
                    <a:lnTo>
                      <a:pt x="286" y="144"/>
                    </a:lnTo>
                    <a:lnTo>
                      <a:pt x="285" y="143"/>
                    </a:lnTo>
                    <a:lnTo>
                      <a:pt x="285" y="143"/>
                    </a:lnTo>
                    <a:lnTo>
                      <a:pt x="277" y="136"/>
                    </a:lnTo>
                    <a:lnTo>
                      <a:pt x="277" y="136"/>
                    </a:lnTo>
                    <a:lnTo>
                      <a:pt x="225" y="96"/>
                    </a:lnTo>
                    <a:lnTo>
                      <a:pt x="225" y="96"/>
                    </a:lnTo>
                    <a:lnTo>
                      <a:pt x="222" y="94"/>
                    </a:lnTo>
                    <a:lnTo>
                      <a:pt x="219" y="96"/>
                    </a:lnTo>
                    <a:lnTo>
                      <a:pt x="217" y="99"/>
                    </a:lnTo>
                    <a:lnTo>
                      <a:pt x="221" y="102"/>
                    </a:lnTo>
                    <a:lnTo>
                      <a:pt x="221" y="102"/>
                    </a:lnTo>
                    <a:lnTo>
                      <a:pt x="271" y="143"/>
                    </a:lnTo>
                    <a:lnTo>
                      <a:pt x="271" y="143"/>
                    </a:lnTo>
                    <a:lnTo>
                      <a:pt x="274" y="144"/>
                    </a:lnTo>
                    <a:lnTo>
                      <a:pt x="274" y="144"/>
                    </a:lnTo>
                    <a:lnTo>
                      <a:pt x="277" y="147"/>
                    </a:lnTo>
                    <a:lnTo>
                      <a:pt x="277" y="147"/>
                    </a:lnTo>
                    <a:lnTo>
                      <a:pt x="283" y="150"/>
                    </a:lnTo>
                    <a:lnTo>
                      <a:pt x="283" y="150"/>
                    </a:lnTo>
                    <a:lnTo>
                      <a:pt x="285" y="154"/>
                    </a:lnTo>
                    <a:lnTo>
                      <a:pt x="285" y="154"/>
                    </a:lnTo>
                    <a:lnTo>
                      <a:pt x="300" y="166"/>
                    </a:lnTo>
                    <a:lnTo>
                      <a:pt x="300" y="166"/>
                    </a:lnTo>
                    <a:lnTo>
                      <a:pt x="303" y="168"/>
                    </a:lnTo>
                    <a:lnTo>
                      <a:pt x="303" y="168"/>
                    </a:lnTo>
                    <a:lnTo>
                      <a:pt x="307" y="169"/>
                    </a:lnTo>
                    <a:lnTo>
                      <a:pt x="307" y="169"/>
                    </a:lnTo>
                    <a:lnTo>
                      <a:pt x="308" y="171"/>
                    </a:lnTo>
                    <a:lnTo>
                      <a:pt x="308" y="171"/>
                    </a:lnTo>
                    <a:lnTo>
                      <a:pt x="308" y="171"/>
                    </a:lnTo>
                    <a:lnTo>
                      <a:pt x="308" y="171"/>
                    </a:lnTo>
                    <a:lnTo>
                      <a:pt x="308" y="171"/>
                    </a:lnTo>
                    <a:lnTo>
                      <a:pt x="308" y="171"/>
                    </a:lnTo>
                    <a:lnTo>
                      <a:pt x="311" y="174"/>
                    </a:lnTo>
                    <a:lnTo>
                      <a:pt x="311" y="174"/>
                    </a:lnTo>
                    <a:lnTo>
                      <a:pt x="314" y="179"/>
                    </a:lnTo>
                    <a:lnTo>
                      <a:pt x="318" y="183"/>
                    </a:lnTo>
                    <a:lnTo>
                      <a:pt x="316" y="190"/>
                    </a:lnTo>
                    <a:lnTo>
                      <a:pt x="314" y="196"/>
                    </a:lnTo>
                    <a:lnTo>
                      <a:pt x="313" y="196"/>
                    </a:lnTo>
                    <a:lnTo>
                      <a:pt x="313" y="196"/>
                    </a:lnTo>
                    <a:lnTo>
                      <a:pt x="313" y="196"/>
                    </a:lnTo>
                    <a:lnTo>
                      <a:pt x="313" y="196"/>
                    </a:lnTo>
                    <a:lnTo>
                      <a:pt x="308" y="200"/>
                    </a:lnTo>
                    <a:lnTo>
                      <a:pt x="303" y="202"/>
                    </a:lnTo>
                    <a:lnTo>
                      <a:pt x="297" y="202"/>
                    </a:lnTo>
                    <a:lnTo>
                      <a:pt x="291" y="199"/>
                    </a:lnTo>
                    <a:lnTo>
                      <a:pt x="291" y="199"/>
                    </a:lnTo>
                    <a:lnTo>
                      <a:pt x="289" y="197"/>
                    </a:lnTo>
                    <a:lnTo>
                      <a:pt x="289" y="197"/>
                    </a:lnTo>
                    <a:lnTo>
                      <a:pt x="288" y="196"/>
                    </a:lnTo>
                    <a:lnTo>
                      <a:pt x="288" y="196"/>
                    </a:lnTo>
                    <a:lnTo>
                      <a:pt x="288" y="196"/>
                    </a:lnTo>
                    <a:lnTo>
                      <a:pt x="288" y="196"/>
                    </a:lnTo>
                    <a:lnTo>
                      <a:pt x="286" y="194"/>
                    </a:lnTo>
                    <a:lnTo>
                      <a:pt x="286" y="194"/>
                    </a:lnTo>
                    <a:lnTo>
                      <a:pt x="286" y="194"/>
                    </a:lnTo>
                    <a:lnTo>
                      <a:pt x="286" y="194"/>
                    </a:lnTo>
                    <a:lnTo>
                      <a:pt x="285" y="194"/>
                    </a:lnTo>
                    <a:lnTo>
                      <a:pt x="285" y="194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83" y="193"/>
                    </a:lnTo>
                    <a:lnTo>
                      <a:pt x="278" y="188"/>
                    </a:lnTo>
                    <a:lnTo>
                      <a:pt x="278" y="188"/>
                    </a:lnTo>
                    <a:lnTo>
                      <a:pt x="277" y="186"/>
                    </a:lnTo>
                    <a:lnTo>
                      <a:pt x="277" y="186"/>
                    </a:lnTo>
                    <a:lnTo>
                      <a:pt x="274" y="185"/>
                    </a:lnTo>
                    <a:lnTo>
                      <a:pt x="274" y="185"/>
                    </a:lnTo>
                    <a:lnTo>
                      <a:pt x="271" y="182"/>
                    </a:lnTo>
                    <a:lnTo>
                      <a:pt x="271" y="182"/>
                    </a:lnTo>
                    <a:lnTo>
                      <a:pt x="267" y="180"/>
                    </a:lnTo>
                    <a:lnTo>
                      <a:pt x="267" y="180"/>
                    </a:lnTo>
                    <a:lnTo>
                      <a:pt x="247" y="165"/>
                    </a:lnTo>
                    <a:lnTo>
                      <a:pt x="247" y="165"/>
                    </a:lnTo>
                    <a:lnTo>
                      <a:pt x="200" y="127"/>
                    </a:lnTo>
                    <a:lnTo>
                      <a:pt x="200" y="127"/>
                    </a:lnTo>
                    <a:lnTo>
                      <a:pt x="197" y="125"/>
                    </a:lnTo>
                    <a:lnTo>
                      <a:pt x="194" y="127"/>
                    </a:lnTo>
                    <a:lnTo>
                      <a:pt x="194" y="130"/>
                    </a:lnTo>
                    <a:lnTo>
                      <a:pt x="195" y="133"/>
                    </a:lnTo>
                    <a:lnTo>
                      <a:pt x="195" y="133"/>
                    </a:lnTo>
                    <a:lnTo>
                      <a:pt x="241" y="169"/>
                    </a:lnTo>
                    <a:lnTo>
                      <a:pt x="241" y="169"/>
                    </a:lnTo>
                    <a:lnTo>
                      <a:pt x="247" y="174"/>
                    </a:lnTo>
                    <a:lnTo>
                      <a:pt x="247" y="174"/>
                    </a:lnTo>
                    <a:lnTo>
                      <a:pt x="250" y="177"/>
                    </a:lnTo>
                    <a:lnTo>
                      <a:pt x="250" y="177"/>
                    </a:lnTo>
                    <a:lnTo>
                      <a:pt x="255" y="180"/>
                    </a:lnTo>
                    <a:lnTo>
                      <a:pt x="255" y="180"/>
                    </a:lnTo>
                    <a:lnTo>
                      <a:pt x="260" y="185"/>
                    </a:lnTo>
                    <a:lnTo>
                      <a:pt x="260" y="185"/>
                    </a:lnTo>
                    <a:lnTo>
                      <a:pt x="261" y="186"/>
                    </a:lnTo>
                    <a:lnTo>
                      <a:pt x="261" y="186"/>
                    </a:lnTo>
                    <a:lnTo>
                      <a:pt x="263" y="186"/>
                    </a:lnTo>
                    <a:lnTo>
                      <a:pt x="263" y="186"/>
                    </a:lnTo>
                    <a:lnTo>
                      <a:pt x="264" y="188"/>
                    </a:lnTo>
                    <a:lnTo>
                      <a:pt x="264" y="188"/>
                    </a:lnTo>
                    <a:lnTo>
                      <a:pt x="267" y="190"/>
                    </a:lnTo>
                    <a:lnTo>
                      <a:pt x="267" y="190"/>
                    </a:lnTo>
                    <a:lnTo>
                      <a:pt x="269" y="193"/>
                    </a:lnTo>
                    <a:lnTo>
                      <a:pt x="269" y="193"/>
                    </a:lnTo>
                    <a:lnTo>
                      <a:pt x="274" y="197"/>
                    </a:lnTo>
                    <a:lnTo>
                      <a:pt x="275" y="202"/>
                    </a:lnTo>
                    <a:lnTo>
                      <a:pt x="275" y="208"/>
                    </a:lnTo>
                    <a:lnTo>
                      <a:pt x="272" y="215"/>
                    </a:lnTo>
                    <a:lnTo>
                      <a:pt x="272" y="215"/>
                    </a:lnTo>
                    <a:lnTo>
                      <a:pt x="272" y="215"/>
                    </a:lnTo>
                    <a:lnTo>
                      <a:pt x="272" y="215"/>
                    </a:lnTo>
                    <a:lnTo>
                      <a:pt x="272" y="215"/>
                    </a:lnTo>
                    <a:lnTo>
                      <a:pt x="267" y="219"/>
                    </a:lnTo>
                    <a:lnTo>
                      <a:pt x="261" y="221"/>
                    </a:lnTo>
                    <a:lnTo>
                      <a:pt x="255" y="221"/>
                    </a:lnTo>
                    <a:lnTo>
                      <a:pt x="250" y="218"/>
                    </a:lnTo>
                    <a:lnTo>
                      <a:pt x="250" y="218"/>
                    </a:lnTo>
                    <a:lnTo>
                      <a:pt x="247" y="216"/>
                    </a:lnTo>
                    <a:lnTo>
                      <a:pt x="247" y="216"/>
                    </a:lnTo>
                    <a:lnTo>
                      <a:pt x="247" y="215"/>
                    </a:lnTo>
                    <a:lnTo>
                      <a:pt x="247" y="215"/>
                    </a:lnTo>
                    <a:lnTo>
                      <a:pt x="246" y="215"/>
                    </a:lnTo>
                    <a:lnTo>
                      <a:pt x="246" y="215"/>
                    </a:lnTo>
                    <a:lnTo>
                      <a:pt x="244" y="213"/>
                    </a:lnTo>
                    <a:lnTo>
                      <a:pt x="244" y="213"/>
                    </a:lnTo>
                    <a:lnTo>
                      <a:pt x="230" y="202"/>
                    </a:lnTo>
                    <a:lnTo>
                      <a:pt x="230" y="202"/>
                    </a:lnTo>
                    <a:lnTo>
                      <a:pt x="225" y="197"/>
                    </a:lnTo>
                    <a:lnTo>
                      <a:pt x="225" y="197"/>
                    </a:lnTo>
                    <a:lnTo>
                      <a:pt x="217" y="193"/>
                    </a:lnTo>
                    <a:lnTo>
                      <a:pt x="217" y="193"/>
                    </a:lnTo>
                    <a:lnTo>
                      <a:pt x="213" y="188"/>
                    </a:lnTo>
                    <a:lnTo>
                      <a:pt x="213" y="188"/>
                    </a:lnTo>
                    <a:lnTo>
                      <a:pt x="213" y="182"/>
                    </a:lnTo>
                    <a:lnTo>
                      <a:pt x="210" y="177"/>
                    </a:lnTo>
                    <a:lnTo>
                      <a:pt x="210" y="177"/>
                    </a:lnTo>
                    <a:lnTo>
                      <a:pt x="205" y="169"/>
                    </a:lnTo>
                    <a:lnTo>
                      <a:pt x="197" y="166"/>
                    </a:lnTo>
                    <a:lnTo>
                      <a:pt x="197" y="166"/>
                    </a:lnTo>
                    <a:lnTo>
                      <a:pt x="191" y="165"/>
                    </a:lnTo>
                    <a:lnTo>
                      <a:pt x="191" y="165"/>
                    </a:lnTo>
                    <a:lnTo>
                      <a:pt x="183" y="165"/>
                    </a:lnTo>
                    <a:lnTo>
                      <a:pt x="183" y="165"/>
                    </a:lnTo>
                    <a:lnTo>
                      <a:pt x="175" y="160"/>
                    </a:lnTo>
                    <a:lnTo>
                      <a:pt x="175" y="160"/>
                    </a:lnTo>
                    <a:lnTo>
                      <a:pt x="175" y="157"/>
                    </a:lnTo>
                    <a:lnTo>
                      <a:pt x="175" y="157"/>
                    </a:lnTo>
                    <a:lnTo>
                      <a:pt x="170" y="150"/>
                    </a:lnTo>
                    <a:lnTo>
                      <a:pt x="163" y="146"/>
                    </a:lnTo>
                    <a:lnTo>
                      <a:pt x="163" y="146"/>
                    </a:lnTo>
                    <a:lnTo>
                      <a:pt x="155" y="144"/>
                    </a:lnTo>
                    <a:lnTo>
                      <a:pt x="155" y="144"/>
                    </a:lnTo>
                    <a:lnTo>
                      <a:pt x="150" y="146"/>
                    </a:lnTo>
                    <a:lnTo>
                      <a:pt x="145" y="147"/>
                    </a:lnTo>
                    <a:lnTo>
                      <a:pt x="141" y="150"/>
                    </a:lnTo>
                    <a:lnTo>
                      <a:pt x="138" y="154"/>
                    </a:lnTo>
                    <a:lnTo>
                      <a:pt x="138" y="154"/>
                    </a:lnTo>
                    <a:lnTo>
                      <a:pt x="136" y="149"/>
                    </a:lnTo>
                    <a:lnTo>
                      <a:pt x="133" y="144"/>
                    </a:lnTo>
                    <a:lnTo>
                      <a:pt x="128" y="141"/>
                    </a:lnTo>
                    <a:lnTo>
                      <a:pt x="123" y="138"/>
                    </a:lnTo>
                    <a:lnTo>
                      <a:pt x="123" y="138"/>
                    </a:lnTo>
                    <a:lnTo>
                      <a:pt x="116" y="136"/>
                    </a:lnTo>
                    <a:lnTo>
                      <a:pt x="116" y="136"/>
                    </a:lnTo>
                    <a:lnTo>
                      <a:pt x="111" y="138"/>
                    </a:lnTo>
                    <a:lnTo>
                      <a:pt x="106" y="139"/>
                    </a:lnTo>
                    <a:lnTo>
                      <a:pt x="102" y="143"/>
                    </a:lnTo>
                    <a:lnTo>
                      <a:pt x="98" y="146"/>
                    </a:lnTo>
                    <a:lnTo>
                      <a:pt x="98" y="146"/>
                    </a:lnTo>
                    <a:lnTo>
                      <a:pt x="95" y="141"/>
                    </a:lnTo>
                    <a:lnTo>
                      <a:pt x="92" y="136"/>
                    </a:lnTo>
                    <a:lnTo>
                      <a:pt x="89" y="133"/>
                    </a:lnTo>
                    <a:lnTo>
                      <a:pt x="84" y="132"/>
                    </a:lnTo>
                    <a:lnTo>
                      <a:pt x="84" y="132"/>
                    </a:lnTo>
                    <a:lnTo>
                      <a:pt x="77" y="130"/>
                    </a:lnTo>
                    <a:lnTo>
                      <a:pt x="77" y="130"/>
                    </a:lnTo>
                    <a:lnTo>
                      <a:pt x="70" y="132"/>
                    </a:lnTo>
                    <a:lnTo>
                      <a:pt x="64" y="133"/>
                    </a:lnTo>
                    <a:lnTo>
                      <a:pt x="59" y="138"/>
                    </a:lnTo>
                    <a:lnTo>
                      <a:pt x="56" y="144"/>
                    </a:lnTo>
                    <a:lnTo>
                      <a:pt x="55" y="146"/>
                    </a:lnTo>
                    <a:lnTo>
                      <a:pt x="55" y="146"/>
                    </a:lnTo>
                    <a:lnTo>
                      <a:pt x="52" y="144"/>
                    </a:lnTo>
                    <a:lnTo>
                      <a:pt x="1" y="114"/>
                    </a:lnTo>
                    <a:lnTo>
                      <a:pt x="1" y="114"/>
                    </a:lnTo>
                    <a:lnTo>
                      <a:pt x="0" y="113"/>
                    </a:lnTo>
                    <a:lnTo>
                      <a:pt x="0" y="110"/>
                    </a:lnTo>
                    <a:lnTo>
                      <a:pt x="53" y="13"/>
                    </a:lnTo>
                    <a:lnTo>
                      <a:pt x="53" y="13"/>
                    </a:lnTo>
                    <a:lnTo>
                      <a:pt x="56" y="11"/>
                    </a:lnTo>
                    <a:lnTo>
                      <a:pt x="59" y="11"/>
                    </a:lnTo>
                    <a:lnTo>
                      <a:pt x="84" y="21"/>
                    </a:lnTo>
                    <a:lnTo>
                      <a:pt x="84" y="21"/>
                    </a:lnTo>
                    <a:lnTo>
                      <a:pt x="89" y="21"/>
                    </a:lnTo>
                    <a:lnTo>
                      <a:pt x="92" y="21"/>
                    </a:lnTo>
                    <a:lnTo>
                      <a:pt x="153" y="2"/>
                    </a:lnTo>
                    <a:lnTo>
                      <a:pt x="153" y="2"/>
                    </a:lnTo>
                    <a:lnTo>
                      <a:pt x="161" y="0"/>
                    </a:lnTo>
                    <a:lnTo>
                      <a:pt x="166" y="2"/>
                    </a:lnTo>
                    <a:lnTo>
                      <a:pt x="166" y="2"/>
                    </a:lnTo>
                    <a:lnTo>
                      <a:pt x="167" y="3"/>
                    </a:lnTo>
                    <a:lnTo>
                      <a:pt x="166" y="5"/>
                    </a:lnTo>
                    <a:lnTo>
                      <a:pt x="159" y="10"/>
                    </a:lnTo>
                    <a:lnTo>
                      <a:pt x="159" y="10"/>
                    </a:lnTo>
                    <a:lnTo>
                      <a:pt x="159" y="10"/>
                    </a:lnTo>
                    <a:lnTo>
                      <a:pt x="159" y="10"/>
                    </a:lnTo>
                    <a:lnTo>
                      <a:pt x="117" y="39"/>
                    </a:lnTo>
                    <a:lnTo>
                      <a:pt x="117" y="39"/>
                    </a:lnTo>
                    <a:lnTo>
                      <a:pt x="113" y="46"/>
                    </a:lnTo>
                    <a:lnTo>
                      <a:pt x="108" y="50"/>
                    </a:lnTo>
                    <a:lnTo>
                      <a:pt x="108" y="57"/>
                    </a:lnTo>
                    <a:lnTo>
                      <a:pt x="108" y="64"/>
                    </a:lnTo>
                    <a:lnTo>
                      <a:pt x="108" y="64"/>
                    </a:lnTo>
                    <a:lnTo>
                      <a:pt x="113" y="72"/>
                    </a:lnTo>
                    <a:lnTo>
                      <a:pt x="119" y="79"/>
                    </a:lnTo>
                    <a:lnTo>
                      <a:pt x="128" y="83"/>
                    </a:lnTo>
                    <a:lnTo>
                      <a:pt x="138" y="85"/>
                    </a:lnTo>
                    <a:lnTo>
                      <a:pt x="138" y="85"/>
                    </a:lnTo>
                    <a:lnTo>
                      <a:pt x="144" y="83"/>
                    </a:lnTo>
                    <a:lnTo>
                      <a:pt x="150" y="82"/>
                    </a:lnTo>
                    <a:lnTo>
                      <a:pt x="150" y="82"/>
                    </a:lnTo>
                    <a:lnTo>
                      <a:pt x="199" y="61"/>
                    </a:lnTo>
                    <a:lnTo>
                      <a:pt x="199" y="61"/>
                    </a:lnTo>
                    <a:lnTo>
                      <a:pt x="199" y="61"/>
                    </a:lnTo>
                    <a:lnTo>
                      <a:pt x="205" y="58"/>
                    </a:lnTo>
                    <a:lnTo>
                      <a:pt x="205" y="58"/>
                    </a:lnTo>
                    <a:lnTo>
                      <a:pt x="214" y="54"/>
                    </a:lnTo>
                    <a:lnTo>
                      <a:pt x="217" y="54"/>
                    </a:lnTo>
                    <a:lnTo>
                      <a:pt x="217" y="54"/>
                    </a:lnTo>
                    <a:lnTo>
                      <a:pt x="217" y="54"/>
                    </a:lnTo>
                    <a:lnTo>
                      <a:pt x="217" y="54"/>
                    </a:lnTo>
                    <a:lnTo>
                      <a:pt x="217" y="54"/>
                    </a:lnTo>
                    <a:lnTo>
                      <a:pt x="217" y="54"/>
                    </a:lnTo>
                    <a:lnTo>
                      <a:pt x="222" y="52"/>
                    </a:lnTo>
                    <a:lnTo>
                      <a:pt x="224" y="54"/>
                    </a:lnTo>
                    <a:lnTo>
                      <a:pt x="242" y="68"/>
                    </a:lnTo>
                    <a:lnTo>
                      <a:pt x="242" y="68"/>
                    </a:lnTo>
                    <a:lnTo>
                      <a:pt x="249" y="72"/>
                    </a:lnTo>
                    <a:lnTo>
                      <a:pt x="302" y="114"/>
                    </a:lnTo>
                    <a:lnTo>
                      <a:pt x="349" y="152"/>
                    </a:lnTo>
                    <a:lnTo>
                      <a:pt x="352" y="155"/>
                    </a:lnTo>
                    <a:lnTo>
                      <a:pt x="352" y="155"/>
                    </a:lnTo>
                    <a:lnTo>
                      <a:pt x="357" y="160"/>
                    </a:lnTo>
                    <a:lnTo>
                      <a:pt x="358" y="165"/>
                    </a:lnTo>
                    <a:lnTo>
                      <a:pt x="358" y="171"/>
                    </a:lnTo>
                    <a:lnTo>
                      <a:pt x="355" y="177"/>
                    </a:lnTo>
                    <a:lnTo>
                      <a:pt x="355" y="177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25" name="Freeform 32"/>
              <p:cNvSpPr>
                <a:spLocks/>
              </p:cNvSpPr>
              <p:nvPr/>
            </p:nvSpPr>
            <p:spPr bwMode="auto">
              <a:xfrm>
                <a:off x="5149" y="3241"/>
                <a:ext cx="8" cy="4"/>
              </a:xfrm>
              <a:custGeom>
                <a:avLst/>
                <a:gdLst>
                  <a:gd name="T0" fmla="*/ 8 w 8"/>
                  <a:gd name="T1" fmla="*/ 4 h 4"/>
                  <a:gd name="T2" fmla="*/ 8 w 8"/>
                  <a:gd name="T3" fmla="*/ 4 h 4"/>
                  <a:gd name="T4" fmla="*/ 0 w 8"/>
                  <a:gd name="T5" fmla="*/ 0 h 4"/>
                  <a:gd name="T6" fmla="*/ 0 w 8"/>
                  <a:gd name="T7" fmla="*/ 0 h 4"/>
                  <a:gd name="T8" fmla="*/ 0 w 8"/>
                  <a:gd name="T9" fmla="*/ 0 h 4"/>
                  <a:gd name="T10" fmla="*/ 8 w 8"/>
                  <a:gd name="T11" fmla="*/ 4 h 4"/>
                  <a:gd name="T12" fmla="*/ 8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8" y="4"/>
                    </a:moveTo>
                    <a:lnTo>
                      <a:pt x="8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26" name="Freeform 33"/>
              <p:cNvSpPr>
                <a:spLocks/>
              </p:cNvSpPr>
              <p:nvPr/>
            </p:nvSpPr>
            <p:spPr bwMode="auto">
              <a:xfrm>
                <a:off x="5203" y="3191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0 w 3"/>
                  <a:gd name="T5" fmla="*/ 0 h 1"/>
                  <a:gd name="T6" fmla="*/ 0 w 3"/>
                  <a:gd name="T7" fmla="*/ 0 h 1"/>
                  <a:gd name="T8" fmla="*/ 0 w 3"/>
                  <a:gd name="T9" fmla="*/ 0 h 1"/>
                  <a:gd name="T10" fmla="*/ 3 w 3"/>
                  <a:gd name="T11" fmla="*/ 1 h 1"/>
                  <a:gd name="T12" fmla="*/ 3 w 3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27" name="Freeform 34"/>
              <p:cNvSpPr>
                <a:spLocks/>
              </p:cNvSpPr>
              <p:nvPr/>
            </p:nvSpPr>
            <p:spPr bwMode="auto">
              <a:xfrm>
                <a:off x="5046" y="3031"/>
                <a:ext cx="304" cy="169"/>
              </a:xfrm>
              <a:custGeom>
                <a:avLst/>
                <a:gdLst>
                  <a:gd name="T0" fmla="*/ 63 w 304"/>
                  <a:gd name="T1" fmla="*/ 24 h 169"/>
                  <a:gd name="T2" fmla="*/ 63 w 304"/>
                  <a:gd name="T3" fmla="*/ 24 h 169"/>
                  <a:gd name="T4" fmla="*/ 71 w 304"/>
                  <a:gd name="T5" fmla="*/ 19 h 169"/>
                  <a:gd name="T6" fmla="*/ 128 w 304"/>
                  <a:gd name="T7" fmla="*/ 0 h 169"/>
                  <a:gd name="T8" fmla="*/ 128 w 304"/>
                  <a:gd name="T9" fmla="*/ 0 h 169"/>
                  <a:gd name="T10" fmla="*/ 133 w 304"/>
                  <a:gd name="T11" fmla="*/ 0 h 169"/>
                  <a:gd name="T12" fmla="*/ 136 w 304"/>
                  <a:gd name="T13" fmla="*/ 2 h 169"/>
                  <a:gd name="T14" fmla="*/ 211 w 304"/>
                  <a:gd name="T15" fmla="*/ 38 h 169"/>
                  <a:gd name="T16" fmla="*/ 211 w 304"/>
                  <a:gd name="T17" fmla="*/ 38 h 169"/>
                  <a:gd name="T18" fmla="*/ 215 w 304"/>
                  <a:gd name="T19" fmla="*/ 38 h 169"/>
                  <a:gd name="T20" fmla="*/ 219 w 304"/>
                  <a:gd name="T21" fmla="*/ 38 h 169"/>
                  <a:gd name="T22" fmla="*/ 244 w 304"/>
                  <a:gd name="T23" fmla="*/ 28 h 169"/>
                  <a:gd name="T24" fmla="*/ 244 w 304"/>
                  <a:gd name="T25" fmla="*/ 28 h 169"/>
                  <a:gd name="T26" fmla="*/ 247 w 304"/>
                  <a:gd name="T27" fmla="*/ 28 h 169"/>
                  <a:gd name="T28" fmla="*/ 251 w 304"/>
                  <a:gd name="T29" fmla="*/ 30 h 169"/>
                  <a:gd name="T30" fmla="*/ 304 w 304"/>
                  <a:gd name="T31" fmla="*/ 127 h 169"/>
                  <a:gd name="T32" fmla="*/ 304 w 304"/>
                  <a:gd name="T33" fmla="*/ 127 h 169"/>
                  <a:gd name="T34" fmla="*/ 304 w 304"/>
                  <a:gd name="T35" fmla="*/ 130 h 169"/>
                  <a:gd name="T36" fmla="*/ 302 w 304"/>
                  <a:gd name="T37" fmla="*/ 131 h 169"/>
                  <a:gd name="T38" fmla="*/ 252 w 304"/>
                  <a:gd name="T39" fmla="*/ 169 h 169"/>
                  <a:gd name="T40" fmla="*/ 252 w 304"/>
                  <a:gd name="T41" fmla="*/ 169 h 169"/>
                  <a:gd name="T42" fmla="*/ 249 w 304"/>
                  <a:gd name="T43" fmla="*/ 169 h 169"/>
                  <a:gd name="T44" fmla="*/ 246 w 304"/>
                  <a:gd name="T45" fmla="*/ 167 h 169"/>
                  <a:gd name="T46" fmla="*/ 113 w 304"/>
                  <a:gd name="T47" fmla="*/ 63 h 169"/>
                  <a:gd name="T48" fmla="*/ 113 w 304"/>
                  <a:gd name="T49" fmla="*/ 63 h 169"/>
                  <a:gd name="T50" fmla="*/ 110 w 304"/>
                  <a:gd name="T51" fmla="*/ 61 h 169"/>
                  <a:gd name="T52" fmla="*/ 107 w 304"/>
                  <a:gd name="T53" fmla="*/ 61 h 169"/>
                  <a:gd name="T54" fmla="*/ 107 w 304"/>
                  <a:gd name="T55" fmla="*/ 61 h 169"/>
                  <a:gd name="T56" fmla="*/ 35 w 304"/>
                  <a:gd name="T57" fmla="*/ 91 h 169"/>
                  <a:gd name="T58" fmla="*/ 35 w 304"/>
                  <a:gd name="T59" fmla="*/ 91 h 169"/>
                  <a:gd name="T60" fmla="*/ 25 w 304"/>
                  <a:gd name="T61" fmla="*/ 94 h 169"/>
                  <a:gd name="T62" fmla="*/ 17 w 304"/>
                  <a:gd name="T63" fmla="*/ 92 h 169"/>
                  <a:gd name="T64" fmla="*/ 11 w 304"/>
                  <a:gd name="T65" fmla="*/ 91 h 169"/>
                  <a:gd name="T66" fmla="*/ 5 w 304"/>
                  <a:gd name="T67" fmla="*/ 86 h 169"/>
                  <a:gd name="T68" fmla="*/ 2 w 304"/>
                  <a:gd name="T69" fmla="*/ 80 h 169"/>
                  <a:gd name="T70" fmla="*/ 0 w 304"/>
                  <a:gd name="T71" fmla="*/ 74 h 169"/>
                  <a:gd name="T72" fmla="*/ 2 w 304"/>
                  <a:gd name="T73" fmla="*/ 69 h 169"/>
                  <a:gd name="T74" fmla="*/ 8 w 304"/>
                  <a:gd name="T75" fmla="*/ 63 h 169"/>
                  <a:gd name="T76" fmla="*/ 8 w 304"/>
                  <a:gd name="T77" fmla="*/ 63 h 169"/>
                  <a:gd name="T78" fmla="*/ 41 w 304"/>
                  <a:gd name="T79" fmla="*/ 39 h 169"/>
                  <a:gd name="T80" fmla="*/ 63 w 304"/>
                  <a:gd name="T81" fmla="*/ 24 h 169"/>
                  <a:gd name="T82" fmla="*/ 63 w 304"/>
                  <a:gd name="T83" fmla="*/ 24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04" h="169">
                    <a:moveTo>
                      <a:pt x="63" y="24"/>
                    </a:moveTo>
                    <a:lnTo>
                      <a:pt x="63" y="24"/>
                    </a:lnTo>
                    <a:lnTo>
                      <a:pt x="71" y="19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133" y="0"/>
                    </a:lnTo>
                    <a:lnTo>
                      <a:pt x="136" y="2"/>
                    </a:lnTo>
                    <a:lnTo>
                      <a:pt x="211" y="38"/>
                    </a:lnTo>
                    <a:lnTo>
                      <a:pt x="211" y="38"/>
                    </a:lnTo>
                    <a:lnTo>
                      <a:pt x="215" y="38"/>
                    </a:lnTo>
                    <a:lnTo>
                      <a:pt x="219" y="38"/>
                    </a:lnTo>
                    <a:lnTo>
                      <a:pt x="244" y="28"/>
                    </a:lnTo>
                    <a:lnTo>
                      <a:pt x="244" y="28"/>
                    </a:lnTo>
                    <a:lnTo>
                      <a:pt x="247" y="28"/>
                    </a:lnTo>
                    <a:lnTo>
                      <a:pt x="251" y="30"/>
                    </a:lnTo>
                    <a:lnTo>
                      <a:pt x="304" y="127"/>
                    </a:lnTo>
                    <a:lnTo>
                      <a:pt x="304" y="127"/>
                    </a:lnTo>
                    <a:lnTo>
                      <a:pt x="304" y="130"/>
                    </a:lnTo>
                    <a:lnTo>
                      <a:pt x="302" y="131"/>
                    </a:lnTo>
                    <a:lnTo>
                      <a:pt x="252" y="169"/>
                    </a:lnTo>
                    <a:lnTo>
                      <a:pt x="252" y="169"/>
                    </a:lnTo>
                    <a:lnTo>
                      <a:pt x="249" y="169"/>
                    </a:lnTo>
                    <a:lnTo>
                      <a:pt x="246" y="167"/>
                    </a:lnTo>
                    <a:lnTo>
                      <a:pt x="113" y="63"/>
                    </a:lnTo>
                    <a:lnTo>
                      <a:pt x="113" y="63"/>
                    </a:lnTo>
                    <a:lnTo>
                      <a:pt x="110" y="61"/>
                    </a:lnTo>
                    <a:lnTo>
                      <a:pt x="107" y="61"/>
                    </a:lnTo>
                    <a:lnTo>
                      <a:pt x="107" y="61"/>
                    </a:lnTo>
                    <a:lnTo>
                      <a:pt x="35" y="91"/>
                    </a:lnTo>
                    <a:lnTo>
                      <a:pt x="35" y="91"/>
                    </a:lnTo>
                    <a:lnTo>
                      <a:pt x="25" y="94"/>
                    </a:lnTo>
                    <a:lnTo>
                      <a:pt x="17" y="92"/>
                    </a:lnTo>
                    <a:lnTo>
                      <a:pt x="11" y="91"/>
                    </a:lnTo>
                    <a:lnTo>
                      <a:pt x="5" y="86"/>
                    </a:lnTo>
                    <a:lnTo>
                      <a:pt x="2" y="80"/>
                    </a:lnTo>
                    <a:lnTo>
                      <a:pt x="0" y="74"/>
                    </a:lnTo>
                    <a:lnTo>
                      <a:pt x="2" y="69"/>
                    </a:lnTo>
                    <a:lnTo>
                      <a:pt x="8" y="63"/>
                    </a:lnTo>
                    <a:lnTo>
                      <a:pt x="8" y="63"/>
                    </a:lnTo>
                    <a:lnTo>
                      <a:pt x="41" y="39"/>
                    </a:lnTo>
                    <a:lnTo>
                      <a:pt x="63" y="24"/>
                    </a:lnTo>
                    <a:lnTo>
                      <a:pt x="63" y="24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28" name="Freeform 35"/>
              <p:cNvSpPr>
                <a:spLocks/>
              </p:cNvSpPr>
              <p:nvPr/>
            </p:nvSpPr>
            <p:spPr bwMode="auto">
              <a:xfrm>
                <a:off x="5095" y="3219"/>
                <a:ext cx="43" cy="65"/>
              </a:xfrm>
              <a:custGeom>
                <a:avLst/>
                <a:gdLst>
                  <a:gd name="T0" fmla="*/ 32 w 43"/>
                  <a:gd name="T1" fmla="*/ 0 h 65"/>
                  <a:gd name="T2" fmla="*/ 32 w 43"/>
                  <a:gd name="T3" fmla="*/ 0 h 65"/>
                  <a:gd name="T4" fmla="*/ 39 w 43"/>
                  <a:gd name="T5" fmla="*/ 3 h 65"/>
                  <a:gd name="T6" fmla="*/ 42 w 43"/>
                  <a:gd name="T7" fmla="*/ 8 h 65"/>
                  <a:gd name="T8" fmla="*/ 43 w 43"/>
                  <a:gd name="T9" fmla="*/ 14 h 65"/>
                  <a:gd name="T10" fmla="*/ 42 w 43"/>
                  <a:gd name="T11" fmla="*/ 20 h 65"/>
                  <a:gd name="T12" fmla="*/ 31 w 43"/>
                  <a:gd name="T13" fmla="*/ 54 h 65"/>
                  <a:gd name="T14" fmla="*/ 31 w 43"/>
                  <a:gd name="T15" fmla="*/ 54 h 65"/>
                  <a:gd name="T16" fmla="*/ 28 w 43"/>
                  <a:gd name="T17" fmla="*/ 59 h 65"/>
                  <a:gd name="T18" fmla="*/ 23 w 43"/>
                  <a:gd name="T19" fmla="*/ 62 h 65"/>
                  <a:gd name="T20" fmla="*/ 17 w 43"/>
                  <a:gd name="T21" fmla="*/ 65 h 65"/>
                  <a:gd name="T22" fmla="*/ 11 w 43"/>
                  <a:gd name="T23" fmla="*/ 64 h 65"/>
                  <a:gd name="T24" fmla="*/ 11 w 43"/>
                  <a:gd name="T25" fmla="*/ 64 h 65"/>
                  <a:gd name="T26" fmla="*/ 11 w 43"/>
                  <a:gd name="T27" fmla="*/ 64 h 65"/>
                  <a:gd name="T28" fmla="*/ 4 w 43"/>
                  <a:gd name="T29" fmla="*/ 61 h 65"/>
                  <a:gd name="T30" fmla="*/ 1 w 43"/>
                  <a:gd name="T31" fmla="*/ 56 h 65"/>
                  <a:gd name="T32" fmla="*/ 0 w 43"/>
                  <a:gd name="T33" fmla="*/ 50 h 65"/>
                  <a:gd name="T34" fmla="*/ 1 w 43"/>
                  <a:gd name="T35" fmla="*/ 44 h 65"/>
                  <a:gd name="T36" fmla="*/ 12 w 43"/>
                  <a:gd name="T37" fmla="*/ 11 h 65"/>
                  <a:gd name="T38" fmla="*/ 12 w 43"/>
                  <a:gd name="T39" fmla="*/ 11 h 65"/>
                  <a:gd name="T40" fmla="*/ 15 w 43"/>
                  <a:gd name="T41" fmla="*/ 4 h 65"/>
                  <a:gd name="T42" fmla="*/ 20 w 43"/>
                  <a:gd name="T43" fmla="*/ 1 h 65"/>
                  <a:gd name="T44" fmla="*/ 26 w 43"/>
                  <a:gd name="T45" fmla="*/ 0 h 65"/>
                  <a:gd name="T46" fmla="*/ 32 w 43"/>
                  <a:gd name="T47" fmla="*/ 0 h 65"/>
                  <a:gd name="T48" fmla="*/ 32 w 43"/>
                  <a:gd name="T4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65">
                    <a:moveTo>
                      <a:pt x="32" y="0"/>
                    </a:moveTo>
                    <a:lnTo>
                      <a:pt x="32" y="0"/>
                    </a:lnTo>
                    <a:lnTo>
                      <a:pt x="39" y="3"/>
                    </a:lnTo>
                    <a:lnTo>
                      <a:pt x="42" y="8"/>
                    </a:lnTo>
                    <a:lnTo>
                      <a:pt x="43" y="14"/>
                    </a:lnTo>
                    <a:lnTo>
                      <a:pt x="42" y="20"/>
                    </a:lnTo>
                    <a:lnTo>
                      <a:pt x="31" y="54"/>
                    </a:lnTo>
                    <a:lnTo>
                      <a:pt x="31" y="54"/>
                    </a:lnTo>
                    <a:lnTo>
                      <a:pt x="28" y="59"/>
                    </a:lnTo>
                    <a:lnTo>
                      <a:pt x="23" y="62"/>
                    </a:lnTo>
                    <a:lnTo>
                      <a:pt x="17" y="65"/>
                    </a:lnTo>
                    <a:lnTo>
                      <a:pt x="11" y="64"/>
                    </a:lnTo>
                    <a:lnTo>
                      <a:pt x="11" y="64"/>
                    </a:lnTo>
                    <a:lnTo>
                      <a:pt x="11" y="64"/>
                    </a:lnTo>
                    <a:lnTo>
                      <a:pt x="4" y="61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1" y="44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5" y="4"/>
                    </a:lnTo>
                    <a:lnTo>
                      <a:pt x="20" y="1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29" name="Freeform 36"/>
              <p:cNvSpPr>
                <a:spLocks/>
              </p:cNvSpPr>
              <p:nvPr/>
            </p:nvSpPr>
            <p:spPr bwMode="auto">
              <a:xfrm>
                <a:off x="5060" y="3198"/>
                <a:ext cx="44" cy="66"/>
              </a:xfrm>
              <a:custGeom>
                <a:avLst/>
                <a:gdLst>
                  <a:gd name="T0" fmla="*/ 33 w 44"/>
                  <a:gd name="T1" fmla="*/ 2 h 66"/>
                  <a:gd name="T2" fmla="*/ 33 w 44"/>
                  <a:gd name="T3" fmla="*/ 2 h 66"/>
                  <a:gd name="T4" fmla="*/ 38 w 44"/>
                  <a:gd name="T5" fmla="*/ 5 h 66"/>
                  <a:gd name="T6" fmla="*/ 42 w 44"/>
                  <a:gd name="T7" fmla="*/ 10 h 66"/>
                  <a:gd name="T8" fmla="*/ 44 w 44"/>
                  <a:gd name="T9" fmla="*/ 16 h 66"/>
                  <a:gd name="T10" fmla="*/ 42 w 44"/>
                  <a:gd name="T11" fmla="*/ 22 h 66"/>
                  <a:gd name="T12" fmla="*/ 31 w 44"/>
                  <a:gd name="T13" fmla="*/ 55 h 66"/>
                  <a:gd name="T14" fmla="*/ 31 w 44"/>
                  <a:gd name="T15" fmla="*/ 55 h 66"/>
                  <a:gd name="T16" fmla="*/ 28 w 44"/>
                  <a:gd name="T17" fmla="*/ 61 h 66"/>
                  <a:gd name="T18" fmla="*/ 22 w 44"/>
                  <a:gd name="T19" fmla="*/ 65 h 66"/>
                  <a:gd name="T20" fmla="*/ 17 w 44"/>
                  <a:gd name="T21" fmla="*/ 66 h 66"/>
                  <a:gd name="T22" fmla="*/ 11 w 44"/>
                  <a:gd name="T23" fmla="*/ 65 h 66"/>
                  <a:gd name="T24" fmla="*/ 11 w 44"/>
                  <a:gd name="T25" fmla="*/ 65 h 66"/>
                  <a:gd name="T26" fmla="*/ 11 w 44"/>
                  <a:gd name="T27" fmla="*/ 65 h 66"/>
                  <a:gd name="T28" fmla="*/ 5 w 44"/>
                  <a:gd name="T29" fmla="*/ 61 h 66"/>
                  <a:gd name="T30" fmla="*/ 2 w 44"/>
                  <a:gd name="T31" fmla="*/ 57 h 66"/>
                  <a:gd name="T32" fmla="*/ 0 w 44"/>
                  <a:gd name="T33" fmla="*/ 50 h 66"/>
                  <a:gd name="T34" fmla="*/ 0 w 44"/>
                  <a:gd name="T35" fmla="*/ 44 h 66"/>
                  <a:gd name="T36" fmla="*/ 11 w 44"/>
                  <a:gd name="T37" fmla="*/ 11 h 66"/>
                  <a:gd name="T38" fmla="*/ 11 w 44"/>
                  <a:gd name="T39" fmla="*/ 11 h 66"/>
                  <a:gd name="T40" fmla="*/ 16 w 44"/>
                  <a:gd name="T41" fmla="*/ 7 h 66"/>
                  <a:gd name="T42" fmla="*/ 21 w 44"/>
                  <a:gd name="T43" fmla="*/ 2 h 66"/>
                  <a:gd name="T44" fmla="*/ 27 w 44"/>
                  <a:gd name="T45" fmla="*/ 0 h 66"/>
                  <a:gd name="T46" fmla="*/ 33 w 44"/>
                  <a:gd name="T47" fmla="*/ 2 h 66"/>
                  <a:gd name="T48" fmla="*/ 33 w 44"/>
                  <a:gd name="T49" fmla="*/ 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" h="66">
                    <a:moveTo>
                      <a:pt x="33" y="2"/>
                    </a:moveTo>
                    <a:lnTo>
                      <a:pt x="33" y="2"/>
                    </a:lnTo>
                    <a:lnTo>
                      <a:pt x="38" y="5"/>
                    </a:lnTo>
                    <a:lnTo>
                      <a:pt x="42" y="10"/>
                    </a:lnTo>
                    <a:lnTo>
                      <a:pt x="44" y="16"/>
                    </a:lnTo>
                    <a:lnTo>
                      <a:pt x="42" y="22"/>
                    </a:lnTo>
                    <a:lnTo>
                      <a:pt x="31" y="55"/>
                    </a:lnTo>
                    <a:lnTo>
                      <a:pt x="31" y="55"/>
                    </a:lnTo>
                    <a:lnTo>
                      <a:pt x="28" y="61"/>
                    </a:lnTo>
                    <a:lnTo>
                      <a:pt x="22" y="65"/>
                    </a:lnTo>
                    <a:lnTo>
                      <a:pt x="17" y="66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5" y="61"/>
                    </a:lnTo>
                    <a:lnTo>
                      <a:pt x="2" y="57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3" y="2"/>
                    </a:lnTo>
                    <a:lnTo>
                      <a:pt x="33" y="2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30" name="Freeform 37"/>
              <p:cNvSpPr>
                <a:spLocks/>
              </p:cNvSpPr>
              <p:nvPr/>
            </p:nvSpPr>
            <p:spPr bwMode="auto">
              <a:xfrm>
                <a:off x="5024" y="3191"/>
                <a:ext cx="41" cy="53"/>
              </a:xfrm>
              <a:custGeom>
                <a:avLst/>
                <a:gdLst>
                  <a:gd name="T0" fmla="*/ 30 w 41"/>
                  <a:gd name="T1" fmla="*/ 1 h 53"/>
                  <a:gd name="T2" fmla="*/ 30 w 41"/>
                  <a:gd name="T3" fmla="*/ 1 h 53"/>
                  <a:gd name="T4" fmla="*/ 35 w 41"/>
                  <a:gd name="T5" fmla="*/ 4 h 53"/>
                  <a:gd name="T6" fmla="*/ 39 w 41"/>
                  <a:gd name="T7" fmla="*/ 9 h 53"/>
                  <a:gd name="T8" fmla="*/ 41 w 41"/>
                  <a:gd name="T9" fmla="*/ 15 h 53"/>
                  <a:gd name="T10" fmla="*/ 39 w 41"/>
                  <a:gd name="T11" fmla="*/ 22 h 53"/>
                  <a:gd name="T12" fmla="*/ 33 w 41"/>
                  <a:gd name="T13" fmla="*/ 42 h 53"/>
                  <a:gd name="T14" fmla="*/ 33 w 41"/>
                  <a:gd name="T15" fmla="*/ 42 h 53"/>
                  <a:gd name="T16" fmla="*/ 30 w 41"/>
                  <a:gd name="T17" fmla="*/ 47 h 53"/>
                  <a:gd name="T18" fmla="*/ 24 w 41"/>
                  <a:gd name="T19" fmla="*/ 51 h 53"/>
                  <a:gd name="T20" fmla="*/ 19 w 41"/>
                  <a:gd name="T21" fmla="*/ 53 h 53"/>
                  <a:gd name="T22" fmla="*/ 11 w 41"/>
                  <a:gd name="T23" fmla="*/ 51 h 53"/>
                  <a:gd name="T24" fmla="*/ 11 w 41"/>
                  <a:gd name="T25" fmla="*/ 51 h 53"/>
                  <a:gd name="T26" fmla="*/ 11 w 41"/>
                  <a:gd name="T27" fmla="*/ 51 h 53"/>
                  <a:gd name="T28" fmla="*/ 6 w 41"/>
                  <a:gd name="T29" fmla="*/ 48 h 53"/>
                  <a:gd name="T30" fmla="*/ 2 w 41"/>
                  <a:gd name="T31" fmla="*/ 43 h 53"/>
                  <a:gd name="T32" fmla="*/ 0 w 41"/>
                  <a:gd name="T33" fmla="*/ 37 h 53"/>
                  <a:gd name="T34" fmla="*/ 2 w 41"/>
                  <a:gd name="T35" fmla="*/ 31 h 53"/>
                  <a:gd name="T36" fmla="*/ 8 w 41"/>
                  <a:gd name="T37" fmla="*/ 11 h 53"/>
                  <a:gd name="T38" fmla="*/ 8 w 41"/>
                  <a:gd name="T39" fmla="*/ 11 h 53"/>
                  <a:gd name="T40" fmla="*/ 11 w 41"/>
                  <a:gd name="T41" fmla="*/ 4 h 53"/>
                  <a:gd name="T42" fmla="*/ 17 w 41"/>
                  <a:gd name="T43" fmla="*/ 1 h 53"/>
                  <a:gd name="T44" fmla="*/ 22 w 41"/>
                  <a:gd name="T45" fmla="*/ 0 h 53"/>
                  <a:gd name="T46" fmla="*/ 30 w 41"/>
                  <a:gd name="T47" fmla="*/ 1 h 53"/>
                  <a:gd name="T48" fmla="*/ 30 w 41"/>
                  <a:gd name="T4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53">
                    <a:moveTo>
                      <a:pt x="30" y="1"/>
                    </a:moveTo>
                    <a:lnTo>
                      <a:pt x="30" y="1"/>
                    </a:lnTo>
                    <a:lnTo>
                      <a:pt x="35" y="4"/>
                    </a:lnTo>
                    <a:lnTo>
                      <a:pt x="39" y="9"/>
                    </a:lnTo>
                    <a:lnTo>
                      <a:pt x="41" y="15"/>
                    </a:lnTo>
                    <a:lnTo>
                      <a:pt x="39" y="22"/>
                    </a:lnTo>
                    <a:lnTo>
                      <a:pt x="33" y="42"/>
                    </a:lnTo>
                    <a:lnTo>
                      <a:pt x="33" y="42"/>
                    </a:lnTo>
                    <a:lnTo>
                      <a:pt x="30" y="47"/>
                    </a:lnTo>
                    <a:lnTo>
                      <a:pt x="24" y="51"/>
                    </a:lnTo>
                    <a:lnTo>
                      <a:pt x="19" y="53"/>
                    </a:lnTo>
                    <a:lnTo>
                      <a:pt x="11" y="51"/>
                    </a:lnTo>
                    <a:lnTo>
                      <a:pt x="11" y="51"/>
                    </a:lnTo>
                    <a:lnTo>
                      <a:pt x="11" y="51"/>
                    </a:lnTo>
                    <a:lnTo>
                      <a:pt x="6" y="48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2" y="3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11" y="4"/>
                    </a:lnTo>
                    <a:lnTo>
                      <a:pt x="17" y="1"/>
                    </a:lnTo>
                    <a:lnTo>
                      <a:pt x="22" y="0"/>
                    </a:lnTo>
                    <a:lnTo>
                      <a:pt x="30" y="1"/>
                    </a:lnTo>
                    <a:lnTo>
                      <a:pt x="30" y="1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31" name="Freeform 38"/>
              <p:cNvSpPr>
                <a:spLocks/>
              </p:cNvSpPr>
              <p:nvPr/>
            </p:nvSpPr>
            <p:spPr bwMode="auto">
              <a:xfrm>
                <a:off x="4990" y="3184"/>
                <a:ext cx="34" cy="39"/>
              </a:xfrm>
              <a:custGeom>
                <a:avLst/>
                <a:gdLst>
                  <a:gd name="T0" fmla="*/ 23 w 34"/>
                  <a:gd name="T1" fmla="*/ 0 h 39"/>
                  <a:gd name="T2" fmla="*/ 23 w 34"/>
                  <a:gd name="T3" fmla="*/ 0 h 39"/>
                  <a:gd name="T4" fmla="*/ 29 w 34"/>
                  <a:gd name="T5" fmla="*/ 3 h 39"/>
                  <a:gd name="T6" fmla="*/ 33 w 34"/>
                  <a:gd name="T7" fmla="*/ 8 h 39"/>
                  <a:gd name="T8" fmla="*/ 34 w 34"/>
                  <a:gd name="T9" fmla="*/ 14 h 39"/>
                  <a:gd name="T10" fmla="*/ 34 w 34"/>
                  <a:gd name="T11" fmla="*/ 21 h 39"/>
                  <a:gd name="T12" fmla="*/ 31 w 34"/>
                  <a:gd name="T13" fmla="*/ 29 h 39"/>
                  <a:gd name="T14" fmla="*/ 31 w 34"/>
                  <a:gd name="T15" fmla="*/ 29 h 39"/>
                  <a:gd name="T16" fmla="*/ 28 w 34"/>
                  <a:gd name="T17" fmla="*/ 35 h 39"/>
                  <a:gd name="T18" fmla="*/ 23 w 34"/>
                  <a:gd name="T19" fmla="*/ 38 h 39"/>
                  <a:gd name="T20" fmla="*/ 17 w 34"/>
                  <a:gd name="T21" fmla="*/ 39 h 39"/>
                  <a:gd name="T22" fmla="*/ 11 w 34"/>
                  <a:gd name="T23" fmla="*/ 38 h 39"/>
                  <a:gd name="T24" fmla="*/ 11 w 34"/>
                  <a:gd name="T25" fmla="*/ 38 h 39"/>
                  <a:gd name="T26" fmla="*/ 11 w 34"/>
                  <a:gd name="T27" fmla="*/ 38 h 39"/>
                  <a:gd name="T28" fmla="*/ 4 w 34"/>
                  <a:gd name="T29" fmla="*/ 35 h 39"/>
                  <a:gd name="T30" fmla="*/ 1 w 34"/>
                  <a:gd name="T31" fmla="*/ 30 h 39"/>
                  <a:gd name="T32" fmla="*/ 0 w 34"/>
                  <a:gd name="T33" fmla="*/ 24 h 39"/>
                  <a:gd name="T34" fmla="*/ 1 w 34"/>
                  <a:gd name="T35" fmla="*/ 18 h 39"/>
                  <a:gd name="T36" fmla="*/ 3 w 34"/>
                  <a:gd name="T37" fmla="*/ 11 h 39"/>
                  <a:gd name="T38" fmla="*/ 3 w 34"/>
                  <a:gd name="T39" fmla="*/ 11 h 39"/>
                  <a:gd name="T40" fmla="*/ 6 w 34"/>
                  <a:gd name="T41" fmla="*/ 5 h 39"/>
                  <a:gd name="T42" fmla="*/ 11 w 34"/>
                  <a:gd name="T43" fmla="*/ 2 h 39"/>
                  <a:gd name="T44" fmla="*/ 17 w 34"/>
                  <a:gd name="T45" fmla="*/ 0 h 39"/>
                  <a:gd name="T46" fmla="*/ 23 w 34"/>
                  <a:gd name="T47" fmla="*/ 0 h 39"/>
                  <a:gd name="T48" fmla="*/ 23 w 34"/>
                  <a:gd name="T4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" h="39">
                    <a:moveTo>
                      <a:pt x="23" y="0"/>
                    </a:moveTo>
                    <a:lnTo>
                      <a:pt x="23" y="0"/>
                    </a:lnTo>
                    <a:lnTo>
                      <a:pt x="29" y="3"/>
                    </a:lnTo>
                    <a:lnTo>
                      <a:pt x="33" y="8"/>
                    </a:lnTo>
                    <a:lnTo>
                      <a:pt x="34" y="14"/>
                    </a:lnTo>
                    <a:lnTo>
                      <a:pt x="34" y="21"/>
                    </a:lnTo>
                    <a:lnTo>
                      <a:pt x="31" y="29"/>
                    </a:lnTo>
                    <a:lnTo>
                      <a:pt x="31" y="29"/>
                    </a:lnTo>
                    <a:lnTo>
                      <a:pt x="28" y="35"/>
                    </a:lnTo>
                    <a:lnTo>
                      <a:pt x="23" y="38"/>
                    </a:lnTo>
                    <a:lnTo>
                      <a:pt x="17" y="39"/>
                    </a:lnTo>
                    <a:lnTo>
                      <a:pt x="11" y="38"/>
                    </a:lnTo>
                    <a:lnTo>
                      <a:pt x="11" y="38"/>
                    </a:lnTo>
                    <a:lnTo>
                      <a:pt x="11" y="38"/>
                    </a:lnTo>
                    <a:lnTo>
                      <a:pt x="4" y="35"/>
                    </a:lnTo>
                    <a:lnTo>
                      <a:pt x="1" y="30"/>
                    </a:lnTo>
                    <a:lnTo>
                      <a:pt x="0" y="24"/>
                    </a:lnTo>
                    <a:lnTo>
                      <a:pt x="1" y="18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6" y="5"/>
                    </a:lnTo>
                    <a:lnTo>
                      <a:pt x="11" y="2"/>
                    </a:lnTo>
                    <a:lnTo>
                      <a:pt x="17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32" name="Freeform 39"/>
              <p:cNvSpPr>
                <a:spLocks/>
              </p:cNvSpPr>
              <p:nvPr/>
            </p:nvSpPr>
            <p:spPr bwMode="auto">
              <a:xfrm>
                <a:off x="5307" y="3003"/>
                <a:ext cx="146" cy="158"/>
              </a:xfrm>
              <a:custGeom>
                <a:avLst/>
                <a:gdLst>
                  <a:gd name="T0" fmla="*/ 146 w 146"/>
                  <a:gd name="T1" fmla="*/ 108 h 158"/>
                  <a:gd name="T2" fmla="*/ 146 w 146"/>
                  <a:gd name="T3" fmla="*/ 108 h 158"/>
                  <a:gd name="T4" fmla="*/ 146 w 146"/>
                  <a:gd name="T5" fmla="*/ 111 h 158"/>
                  <a:gd name="T6" fmla="*/ 146 w 146"/>
                  <a:gd name="T7" fmla="*/ 113 h 158"/>
                  <a:gd name="T8" fmla="*/ 146 w 146"/>
                  <a:gd name="T9" fmla="*/ 116 h 158"/>
                  <a:gd name="T10" fmla="*/ 143 w 146"/>
                  <a:gd name="T11" fmla="*/ 117 h 158"/>
                  <a:gd name="T12" fmla="*/ 68 w 146"/>
                  <a:gd name="T13" fmla="*/ 158 h 158"/>
                  <a:gd name="T14" fmla="*/ 68 w 146"/>
                  <a:gd name="T15" fmla="*/ 158 h 158"/>
                  <a:gd name="T16" fmla="*/ 65 w 146"/>
                  <a:gd name="T17" fmla="*/ 158 h 158"/>
                  <a:gd name="T18" fmla="*/ 63 w 146"/>
                  <a:gd name="T19" fmla="*/ 158 h 158"/>
                  <a:gd name="T20" fmla="*/ 60 w 146"/>
                  <a:gd name="T21" fmla="*/ 158 h 158"/>
                  <a:gd name="T22" fmla="*/ 58 w 146"/>
                  <a:gd name="T23" fmla="*/ 155 h 158"/>
                  <a:gd name="T24" fmla="*/ 2 w 146"/>
                  <a:gd name="T25" fmla="*/ 50 h 158"/>
                  <a:gd name="T26" fmla="*/ 2 w 146"/>
                  <a:gd name="T27" fmla="*/ 50 h 158"/>
                  <a:gd name="T28" fmla="*/ 0 w 146"/>
                  <a:gd name="T29" fmla="*/ 48 h 158"/>
                  <a:gd name="T30" fmla="*/ 2 w 146"/>
                  <a:gd name="T31" fmla="*/ 45 h 158"/>
                  <a:gd name="T32" fmla="*/ 2 w 146"/>
                  <a:gd name="T33" fmla="*/ 44 h 158"/>
                  <a:gd name="T34" fmla="*/ 5 w 146"/>
                  <a:gd name="T35" fmla="*/ 42 h 158"/>
                  <a:gd name="T36" fmla="*/ 80 w 146"/>
                  <a:gd name="T37" fmla="*/ 0 h 158"/>
                  <a:gd name="T38" fmla="*/ 80 w 146"/>
                  <a:gd name="T39" fmla="*/ 0 h 158"/>
                  <a:gd name="T40" fmla="*/ 83 w 146"/>
                  <a:gd name="T41" fmla="*/ 0 h 158"/>
                  <a:gd name="T42" fmla="*/ 85 w 146"/>
                  <a:gd name="T43" fmla="*/ 0 h 158"/>
                  <a:gd name="T44" fmla="*/ 87 w 146"/>
                  <a:gd name="T45" fmla="*/ 2 h 158"/>
                  <a:gd name="T46" fmla="*/ 88 w 146"/>
                  <a:gd name="T47" fmla="*/ 3 h 158"/>
                  <a:gd name="T48" fmla="*/ 146 w 146"/>
                  <a:gd name="T49" fmla="*/ 10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158">
                    <a:moveTo>
                      <a:pt x="146" y="108"/>
                    </a:moveTo>
                    <a:lnTo>
                      <a:pt x="146" y="108"/>
                    </a:lnTo>
                    <a:lnTo>
                      <a:pt x="146" y="111"/>
                    </a:lnTo>
                    <a:lnTo>
                      <a:pt x="146" y="113"/>
                    </a:lnTo>
                    <a:lnTo>
                      <a:pt x="146" y="116"/>
                    </a:lnTo>
                    <a:lnTo>
                      <a:pt x="143" y="117"/>
                    </a:lnTo>
                    <a:lnTo>
                      <a:pt x="68" y="158"/>
                    </a:lnTo>
                    <a:lnTo>
                      <a:pt x="68" y="158"/>
                    </a:lnTo>
                    <a:lnTo>
                      <a:pt x="65" y="158"/>
                    </a:lnTo>
                    <a:lnTo>
                      <a:pt x="63" y="158"/>
                    </a:lnTo>
                    <a:lnTo>
                      <a:pt x="60" y="158"/>
                    </a:lnTo>
                    <a:lnTo>
                      <a:pt x="58" y="155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0" y="48"/>
                    </a:lnTo>
                    <a:lnTo>
                      <a:pt x="2" y="45"/>
                    </a:lnTo>
                    <a:lnTo>
                      <a:pt x="2" y="44"/>
                    </a:lnTo>
                    <a:lnTo>
                      <a:pt x="5" y="42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3" y="0"/>
                    </a:lnTo>
                    <a:lnTo>
                      <a:pt x="85" y="0"/>
                    </a:lnTo>
                    <a:lnTo>
                      <a:pt x="87" y="2"/>
                    </a:lnTo>
                    <a:lnTo>
                      <a:pt x="88" y="3"/>
                    </a:lnTo>
                    <a:lnTo>
                      <a:pt x="146" y="108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  <p:sp>
            <p:nvSpPr>
              <p:cNvPr id="133" name="Freeform 40"/>
              <p:cNvSpPr>
                <a:spLocks/>
              </p:cNvSpPr>
              <p:nvPr/>
            </p:nvSpPr>
            <p:spPr bwMode="auto">
              <a:xfrm>
                <a:off x="4827" y="3003"/>
                <a:ext cx="146" cy="158"/>
              </a:xfrm>
              <a:custGeom>
                <a:avLst/>
                <a:gdLst>
                  <a:gd name="T0" fmla="*/ 2 w 146"/>
                  <a:gd name="T1" fmla="*/ 108 h 158"/>
                  <a:gd name="T2" fmla="*/ 2 w 146"/>
                  <a:gd name="T3" fmla="*/ 108 h 158"/>
                  <a:gd name="T4" fmla="*/ 0 w 146"/>
                  <a:gd name="T5" fmla="*/ 111 h 158"/>
                  <a:gd name="T6" fmla="*/ 2 w 146"/>
                  <a:gd name="T7" fmla="*/ 113 h 158"/>
                  <a:gd name="T8" fmla="*/ 2 w 146"/>
                  <a:gd name="T9" fmla="*/ 116 h 158"/>
                  <a:gd name="T10" fmla="*/ 5 w 146"/>
                  <a:gd name="T11" fmla="*/ 117 h 158"/>
                  <a:gd name="T12" fmla="*/ 80 w 146"/>
                  <a:gd name="T13" fmla="*/ 158 h 158"/>
                  <a:gd name="T14" fmla="*/ 80 w 146"/>
                  <a:gd name="T15" fmla="*/ 158 h 158"/>
                  <a:gd name="T16" fmla="*/ 83 w 146"/>
                  <a:gd name="T17" fmla="*/ 158 h 158"/>
                  <a:gd name="T18" fmla="*/ 85 w 146"/>
                  <a:gd name="T19" fmla="*/ 158 h 158"/>
                  <a:gd name="T20" fmla="*/ 86 w 146"/>
                  <a:gd name="T21" fmla="*/ 158 h 158"/>
                  <a:gd name="T22" fmla="*/ 88 w 146"/>
                  <a:gd name="T23" fmla="*/ 155 h 158"/>
                  <a:gd name="T24" fmla="*/ 146 w 146"/>
                  <a:gd name="T25" fmla="*/ 50 h 158"/>
                  <a:gd name="T26" fmla="*/ 146 w 146"/>
                  <a:gd name="T27" fmla="*/ 50 h 158"/>
                  <a:gd name="T28" fmla="*/ 146 w 146"/>
                  <a:gd name="T29" fmla="*/ 48 h 158"/>
                  <a:gd name="T30" fmla="*/ 146 w 146"/>
                  <a:gd name="T31" fmla="*/ 45 h 158"/>
                  <a:gd name="T32" fmla="*/ 146 w 146"/>
                  <a:gd name="T33" fmla="*/ 44 h 158"/>
                  <a:gd name="T34" fmla="*/ 142 w 146"/>
                  <a:gd name="T35" fmla="*/ 42 h 158"/>
                  <a:gd name="T36" fmla="*/ 67 w 146"/>
                  <a:gd name="T37" fmla="*/ 0 h 158"/>
                  <a:gd name="T38" fmla="*/ 67 w 146"/>
                  <a:gd name="T39" fmla="*/ 0 h 158"/>
                  <a:gd name="T40" fmla="*/ 64 w 146"/>
                  <a:gd name="T41" fmla="*/ 0 h 158"/>
                  <a:gd name="T42" fmla="*/ 63 w 146"/>
                  <a:gd name="T43" fmla="*/ 0 h 158"/>
                  <a:gd name="T44" fmla="*/ 59 w 146"/>
                  <a:gd name="T45" fmla="*/ 2 h 158"/>
                  <a:gd name="T46" fmla="*/ 58 w 146"/>
                  <a:gd name="T47" fmla="*/ 3 h 158"/>
                  <a:gd name="T48" fmla="*/ 2 w 146"/>
                  <a:gd name="T49" fmla="*/ 10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" h="158">
                    <a:moveTo>
                      <a:pt x="2" y="108"/>
                    </a:moveTo>
                    <a:lnTo>
                      <a:pt x="2" y="108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2" y="116"/>
                    </a:lnTo>
                    <a:lnTo>
                      <a:pt x="5" y="117"/>
                    </a:lnTo>
                    <a:lnTo>
                      <a:pt x="80" y="158"/>
                    </a:lnTo>
                    <a:lnTo>
                      <a:pt x="80" y="158"/>
                    </a:lnTo>
                    <a:lnTo>
                      <a:pt x="83" y="158"/>
                    </a:lnTo>
                    <a:lnTo>
                      <a:pt x="85" y="158"/>
                    </a:lnTo>
                    <a:lnTo>
                      <a:pt x="86" y="158"/>
                    </a:lnTo>
                    <a:lnTo>
                      <a:pt x="88" y="155"/>
                    </a:lnTo>
                    <a:lnTo>
                      <a:pt x="146" y="50"/>
                    </a:lnTo>
                    <a:lnTo>
                      <a:pt x="146" y="50"/>
                    </a:lnTo>
                    <a:lnTo>
                      <a:pt x="146" y="48"/>
                    </a:lnTo>
                    <a:lnTo>
                      <a:pt x="146" y="45"/>
                    </a:lnTo>
                    <a:lnTo>
                      <a:pt x="146" y="44"/>
                    </a:lnTo>
                    <a:lnTo>
                      <a:pt x="142" y="4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2"/>
                    </a:lnTo>
                    <a:lnTo>
                      <a:pt x="58" y="3"/>
                    </a:lnTo>
                    <a:lnTo>
                      <a:pt x="2" y="108"/>
                    </a:lnTo>
                    <a:close/>
                  </a:path>
                </a:pathLst>
              </a:custGeom>
              <a:grpFill/>
              <a:extLst/>
            </p:spPr>
            <p:txBody>
              <a:bodyPr wrap="none" rtlCol="0" anchor="ctr">
                <a:noAutofit/>
              </a:bodyPr>
              <a:lstStyle/>
              <a:p>
                <a:pPr algn="ctr"/>
                <a:endParaRPr lang="ko-KR" altLang="en-US" sz="2000" b="1" spc="-10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한컴 솔잎 M" panose="02020603020101020101" pitchFamily="18" charset="-127"/>
                  <a:ea typeface="한컴 솔잎 M" panose="02020603020101020101" pitchFamily="18" charset="-127"/>
                </a:endParaRPr>
              </a:p>
            </p:txBody>
          </p:sp>
        </p:grpSp>
        <p:sp>
          <p:nvSpPr>
            <p:cNvPr id="121" name="&quot;없음&quot; 기호 120"/>
            <p:cNvSpPr/>
            <p:nvPr/>
          </p:nvSpPr>
          <p:spPr>
            <a:xfrm flipH="1">
              <a:off x="811963" y="1966860"/>
              <a:ext cx="1227785" cy="1330101"/>
            </a:xfrm>
            <a:prstGeom prst="noSmoking">
              <a:avLst>
                <a:gd name="adj" fmla="val 8080"/>
              </a:avLst>
            </a:prstGeom>
            <a:solidFill>
              <a:schemeClr val="bg1">
                <a:lumMod val="75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400" b="1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endParaRPr>
            </a:p>
          </p:txBody>
        </p:sp>
      </p:grpSp>
      <p:sp>
        <p:nvSpPr>
          <p:cNvPr id="136" name="모서리가 둥근 직사각형 135"/>
          <p:cNvSpPr/>
          <p:nvPr/>
        </p:nvSpPr>
        <p:spPr>
          <a:xfrm>
            <a:off x="375413" y="6465168"/>
            <a:ext cx="6062180" cy="3024335"/>
          </a:xfrm>
          <a:prstGeom prst="roundRect">
            <a:avLst>
              <a:gd name="adj" fmla="val 6596"/>
            </a:avLst>
          </a:prstGeom>
          <a:noFill/>
          <a:ln w="6350">
            <a:solidFill>
              <a:srgbClr val="0066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629479" y="8373941"/>
            <a:ext cx="5467547" cy="971547"/>
          </a:xfrm>
          <a:prstGeom prst="rect">
            <a:avLst/>
          </a:prstGeom>
          <a:noFill/>
          <a:ln w="3175"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5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150" b="1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금품등이란</a:t>
            </a:r>
            <a:r>
              <a:rPr lang="en-US" altLang="ko-KR" sz="115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  <a:p>
            <a:r>
              <a:rPr lang="en-US" altLang="ko-KR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금전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유가증권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부동산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물품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숙박권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회원권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입장권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할인권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초대권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관람권</a:t>
            </a:r>
            <a:r>
              <a:rPr lang="en-US" altLang="ko-KR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r>
              <a:rPr lang="en-US" altLang="ko-KR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부동산 등의 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사용권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 일체의 재산적 이익</a:t>
            </a:r>
            <a:endParaRPr lang="en-US" altLang="ko-KR" sz="11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음식물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주류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골프 등의 접대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향응 또는 교통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숙박 등의 편의 제공</a:t>
            </a:r>
            <a:endParaRPr lang="en-US" altLang="ko-KR" sz="11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채무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면제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취업 제공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이권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15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利權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부여 등 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 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밖의 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유형</a:t>
            </a:r>
            <a:r>
              <a:rPr lang="en-US" altLang="ko-KR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무형의 경제적 </a:t>
            </a:r>
            <a:r>
              <a:rPr lang="ko-KR" altLang="en-US" sz="1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이익</a:t>
            </a:r>
            <a:endParaRPr lang="ko-KR" altLang="en-US" sz="11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574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모서리가 둥근 직사각형 40"/>
          <p:cNvSpPr/>
          <p:nvPr/>
        </p:nvSpPr>
        <p:spPr>
          <a:xfrm>
            <a:off x="1361088" y="3974312"/>
            <a:ext cx="4303049" cy="10441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spc="-6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II. </a:t>
            </a:r>
            <a:r>
              <a:rPr lang="ko-KR" altLang="en-US" sz="2400" b="1" spc="-6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부정청탁</a:t>
            </a:r>
            <a:r>
              <a:rPr lang="en-US" altLang="ko-KR" sz="2400" b="1" spc="-6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/</a:t>
            </a:r>
            <a:r>
              <a:rPr lang="ko-KR" altLang="en-US" sz="2400" b="1" spc="-60" dirty="0" smtClean="0">
                <a:solidFill>
                  <a:schemeClr val="tx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금품수수 자가진단</a:t>
            </a:r>
            <a:endParaRPr lang="ko-KR" altLang="en-US" sz="2400" b="1" spc="-60" dirty="0">
              <a:solidFill>
                <a:schemeClr val="tx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188" name="직각 삼각형 187"/>
          <p:cNvSpPr/>
          <p:nvPr/>
        </p:nvSpPr>
        <p:spPr>
          <a:xfrm rot="13505666" flipV="1">
            <a:off x="4430660" y="3835748"/>
            <a:ext cx="275288" cy="277129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각 삼각형 190"/>
          <p:cNvSpPr/>
          <p:nvPr/>
        </p:nvSpPr>
        <p:spPr>
          <a:xfrm rot="13505666" flipV="1">
            <a:off x="4821279" y="3835749"/>
            <a:ext cx="275288" cy="277129"/>
          </a:xfrm>
          <a:prstGeom prst="rtTriangle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각 삼각형 191"/>
          <p:cNvSpPr/>
          <p:nvPr/>
        </p:nvSpPr>
        <p:spPr>
          <a:xfrm rot="13505666" flipV="1">
            <a:off x="5214858" y="3835748"/>
            <a:ext cx="275288" cy="277129"/>
          </a:xfrm>
          <a:prstGeom prst="rtTriangle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613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모서리가 둥근 직사각형 63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모서리가 둥근 직사각형 96"/>
          <p:cNvSpPr/>
          <p:nvPr/>
        </p:nvSpPr>
        <p:spPr>
          <a:xfrm>
            <a:off x="430610" y="7617296"/>
            <a:ext cx="6062180" cy="1872208"/>
          </a:xfrm>
          <a:prstGeom prst="roundRect">
            <a:avLst>
              <a:gd name="adj" fmla="val 15040"/>
            </a:avLst>
          </a:prstGeom>
          <a:solidFill>
            <a:schemeClr val="bg1"/>
          </a:solidFill>
          <a:ln w="6350">
            <a:solidFill>
              <a:srgbClr val="0066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모서리가 둥근 직사각형 46"/>
          <p:cNvSpPr/>
          <p:nvPr/>
        </p:nvSpPr>
        <p:spPr>
          <a:xfrm>
            <a:off x="404664" y="1064568"/>
            <a:ext cx="6062180" cy="6408712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66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대각선 방향의 모서리가 둥근 사각형 69"/>
          <p:cNvSpPr/>
          <p:nvPr/>
        </p:nvSpPr>
        <p:spPr>
          <a:xfrm>
            <a:off x="2460342" y="4857946"/>
            <a:ext cx="1935036" cy="502086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대각선 방향의 모서리가 둥근 사각형 67"/>
          <p:cNvSpPr/>
          <p:nvPr/>
        </p:nvSpPr>
        <p:spPr>
          <a:xfrm>
            <a:off x="761629" y="4857946"/>
            <a:ext cx="1554697" cy="502086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대각선 방향의 모서리가 둥근 사각형 45"/>
          <p:cNvSpPr/>
          <p:nvPr/>
        </p:nvSpPr>
        <p:spPr>
          <a:xfrm>
            <a:off x="2919869" y="1809547"/>
            <a:ext cx="1008112" cy="288032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적용대상별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부정청탁 자가진단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sp>
        <p:nvSpPr>
          <p:cNvPr id="6" name="대각선 방향의 모서리가 둥근 사각형 5"/>
          <p:cNvSpPr/>
          <p:nvPr/>
        </p:nvSpPr>
        <p:spPr>
          <a:xfrm>
            <a:off x="2890985" y="1784648"/>
            <a:ext cx="1008112" cy="288032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공직자</a:t>
            </a:r>
            <a:endParaRPr lang="ko-KR" altLang="en-US" sz="16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" name="직선 연결선 7"/>
          <p:cNvCxnSpPr>
            <a:stCxn id="6" idx="1"/>
          </p:cNvCxnSpPr>
          <p:nvPr/>
        </p:nvCxnSpPr>
        <p:spPr>
          <a:xfrm>
            <a:off x="3395041" y="2072680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>
            <a:off x="2421059" y="2288704"/>
            <a:ext cx="1955791" cy="552245"/>
            <a:chOff x="2486550" y="1983706"/>
            <a:chExt cx="1623645" cy="458459"/>
          </a:xfrm>
        </p:grpSpPr>
        <p:sp>
          <p:nvSpPr>
            <p:cNvPr id="49" name="다이아몬드 48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" name="다이아몬드 8"/>
            <p:cNvSpPr/>
            <p:nvPr/>
          </p:nvSpPr>
          <p:spPr>
            <a:xfrm>
              <a:off x="2486550" y="1983706"/>
              <a:ext cx="1620180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부정청탁 여부</a:t>
              </a:r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1" name="직선 연결선 10"/>
          <p:cNvCxnSpPr/>
          <p:nvPr/>
        </p:nvCxnSpPr>
        <p:spPr>
          <a:xfrm>
            <a:off x="4360977" y="2542530"/>
            <a:ext cx="684076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401041" y="2840949"/>
            <a:ext cx="0" cy="4066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09721" y="2877918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70031" y="2329645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5061206" y="2369774"/>
            <a:ext cx="1114073" cy="341296"/>
            <a:chOff x="4951149" y="2032780"/>
            <a:chExt cx="1114073" cy="341296"/>
          </a:xfrm>
        </p:grpSpPr>
        <p:sp>
          <p:nvSpPr>
            <p:cNvPr id="51" name="직사각형 50"/>
            <p:cNvSpPr/>
            <p:nvPr/>
          </p:nvSpPr>
          <p:spPr>
            <a:xfrm>
              <a:off x="4985102" y="206064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법률 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미적용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846687" y="5601072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7" name="직선 연결선 36"/>
          <p:cNvCxnSpPr/>
          <p:nvPr/>
        </p:nvCxnSpPr>
        <p:spPr>
          <a:xfrm>
            <a:off x="5628694" y="4568394"/>
            <a:ext cx="0" cy="881361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715520" y="4871157"/>
            <a:ext cx="299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>
            <a:off x="2676366" y="5345541"/>
            <a:ext cx="0" cy="831595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2028294" y="5345541"/>
            <a:ext cx="0" cy="831595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88206" y="5607871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3" name="직선 연결선 52"/>
          <p:cNvCxnSpPr/>
          <p:nvPr/>
        </p:nvCxnSpPr>
        <p:spPr>
          <a:xfrm>
            <a:off x="1119079" y="5334649"/>
            <a:ext cx="0" cy="133200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260542" y="5601072"/>
            <a:ext cx="6055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9" name="직선 연결선 78"/>
          <p:cNvCxnSpPr/>
          <p:nvPr/>
        </p:nvCxnSpPr>
        <p:spPr>
          <a:xfrm>
            <a:off x="4792873" y="4482806"/>
            <a:ext cx="0" cy="21894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366967" y="5601072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2" name="직선 연결선 81"/>
          <p:cNvCxnSpPr/>
          <p:nvPr/>
        </p:nvCxnSpPr>
        <p:spPr>
          <a:xfrm>
            <a:off x="3639359" y="5325114"/>
            <a:ext cx="0" cy="133200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88134" y="1280592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1. </a:t>
            </a:r>
            <a:r>
              <a:rPr lang="ko-KR" altLang="en-US" sz="1400" b="1" dirty="0" err="1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공직자등의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경우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2852684" y="3258694"/>
            <a:ext cx="1114073" cy="341296"/>
            <a:chOff x="4951149" y="2032780"/>
            <a:chExt cx="1114073" cy="341296"/>
          </a:xfrm>
        </p:grpSpPr>
        <p:sp>
          <p:nvSpPr>
            <p:cNvPr id="55" name="직사각형 54"/>
            <p:cNvSpPr/>
            <p:nvPr/>
          </p:nvSpPr>
          <p:spPr>
            <a:xfrm>
              <a:off x="4985102" y="206064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법률 적용</a:t>
              </a:r>
            </a:p>
          </p:txBody>
        </p:sp>
      </p:grpSp>
      <p:cxnSp>
        <p:nvCxnSpPr>
          <p:cNvPr id="13" name="직선 연결선 12"/>
          <p:cNvCxnSpPr/>
          <p:nvPr/>
        </p:nvCxnSpPr>
        <p:spPr>
          <a:xfrm>
            <a:off x="1386679" y="3777826"/>
            <a:ext cx="4011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3401740" y="3605804"/>
            <a:ext cx="8703" cy="13961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연결선 59"/>
          <p:cNvCxnSpPr/>
          <p:nvPr/>
        </p:nvCxnSpPr>
        <p:spPr>
          <a:xfrm>
            <a:off x="1386679" y="3777826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양쪽 모서리가 잘린 사각형 61"/>
          <p:cNvSpPr/>
          <p:nvPr/>
        </p:nvSpPr>
        <p:spPr>
          <a:xfrm>
            <a:off x="2758089" y="4130782"/>
            <a:ext cx="1440000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양쪽 모서리가 잘린 사각형 24"/>
          <p:cNvSpPr/>
          <p:nvPr/>
        </p:nvSpPr>
        <p:spPr>
          <a:xfrm>
            <a:off x="2723209" y="4080070"/>
            <a:ext cx="1440000" cy="484314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동일한 부정청탁 다시 받은 경우</a:t>
            </a:r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대각선 방향의 모서리가 둥근 사각형 33"/>
          <p:cNvSpPr/>
          <p:nvPr/>
        </p:nvSpPr>
        <p:spPr>
          <a:xfrm>
            <a:off x="2442925" y="4832550"/>
            <a:ext cx="1935036" cy="502086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소속기관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</a:t>
            </a:r>
            <a:r>
              <a: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기관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감사원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spc="-10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권익위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등에 </a:t>
            </a:r>
            <a:r>
              <a:rPr lang="ko-KR" altLang="en-US" sz="1200" b="1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서면신고</a:t>
            </a:r>
            <a:endParaRPr lang="ko-KR" altLang="en-US" sz="1200" b="1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1" name="양쪽 모서리가 잘린 사각형 60"/>
          <p:cNvSpPr/>
          <p:nvPr/>
        </p:nvSpPr>
        <p:spPr>
          <a:xfrm>
            <a:off x="812657" y="4130782"/>
            <a:ext cx="1440000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양쪽 모서리가 잘린 사각형 23"/>
          <p:cNvSpPr/>
          <p:nvPr/>
        </p:nvSpPr>
        <p:spPr>
          <a:xfrm>
            <a:off x="769445" y="4084080"/>
            <a:ext cx="1440000" cy="484314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 최초 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받은 경우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대각선 방향의 모서리가 둥근 사각형 32"/>
          <p:cNvSpPr/>
          <p:nvPr/>
        </p:nvSpPr>
        <p:spPr>
          <a:xfrm>
            <a:off x="732150" y="4834520"/>
            <a:ext cx="1554697" cy="502086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부정청탁임을 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알리고 명확히 거절</a:t>
            </a:r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4" name="직선 연결선 73"/>
          <p:cNvCxnSpPr/>
          <p:nvPr/>
        </p:nvCxnSpPr>
        <p:spPr>
          <a:xfrm>
            <a:off x="5389451" y="3777826"/>
            <a:ext cx="0" cy="595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양쪽 모서리가 잘린 사각형 62"/>
          <p:cNvSpPr/>
          <p:nvPr/>
        </p:nvSpPr>
        <p:spPr>
          <a:xfrm>
            <a:off x="4692750" y="4130782"/>
            <a:ext cx="1440000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양쪽 모서리가 잘린 사각형 53"/>
          <p:cNvSpPr/>
          <p:nvPr/>
        </p:nvSpPr>
        <p:spPr>
          <a:xfrm>
            <a:off x="4660968" y="4080070"/>
            <a:ext cx="1440000" cy="484314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부정청탁에 따라 </a:t>
            </a:r>
            <a:endParaRPr lang="en-US" altLang="ko-KR" sz="1200" spc="-1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직무를 수행</a:t>
            </a:r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80" name="그룹 79"/>
          <p:cNvGrpSpPr/>
          <p:nvPr/>
        </p:nvGrpSpPr>
        <p:grpSpPr>
          <a:xfrm>
            <a:off x="1834013" y="6198073"/>
            <a:ext cx="1098730" cy="335159"/>
            <a:chOff x="4951149" y="2032780"/>
            <a:chExt cx="1098730" cy="335159"/>
          </a:xfrm>
        </p:grpSpPr>
        <p:sp>
          <p:nvSpPr>
            <p:cNvPr id="83" name="직사각형 82"/>
            <p:cNvSpPr/>
            <p:nvPr/>
          </p:nvSpPr>
          <p:spPr>
            <a:xfrm>
              <a:off x="4969759" y="2054511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징계 처분</a:t>
              </a: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2624050" y="5601072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87" name="그룹 86"/>
          <p:cNvGrpSpPr/>
          <p:nvPr/>
        </p:nvGrpSpPr>
        <p:grpSpPr>
          <a:xfrm>
            <a:off x="732151" y="6672258"/>
            <a:ext cx="4282117" cy="341804"/>
            <a:chOff x="4951149" y="2032780"/>
            <a:chExt cx="1086607" cy="341804"/>
          </a:xfrm>
        </p:grpSpPr>
        <p:sp>
          <p:nvSpPr>
            <p:cNvPr id="89" name="직사각형 88"/>
            <p:cNvSpPr/>
            <p:nvPr/>
          </p:nvSpPr>
          <p:spPr>
            <a:xfrm>
              <a:off x="4960613" y="2061156"/>
              <a:ext cx="1077143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1" name="직사각형 90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제재 없음</a:t>
              </a:r>
            </a:p>
          </p:txBody>
        </p:sp>
      </p:grpSp>
      <p:grpSp>
        <p:nvGrpSpPr>
          <p:cNvPr id="92" name="그룹 91"/>
          <p:cNvGrpSpPr/>
          <p:nvPr/>
        </p:nvGrpSpPr>
        <p:grpSpPr>
          <a:xfrm>
            <a:off x="4980623" y="5457058"/>
            <a:ext cx="1302272" cy="809655"/>
            <a:chOff x="4951149" y="2032780"/>
            <a:chExt cx="1091715" cy="318794"/>
          </a:xfrm>
        </p:grpSpPr>
        <p:sp>
          <p:nvSpPr>
            <p:cNvPr id="93" name="직사각형 92"/>
            <p:cNvSpPr/>
            <p:nvPr/>
          </p:nvSpPr>
          <p:spPr>
            <a:xfrm>
              <a:off x="4962744" y="2038146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이하 징역</a:t>
              </a:r>
              <a:endPara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또는 </a:t>
              </a:r>
              <a:endPara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200" spc="-13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1200" spc="-13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천만원</a:t>
              </a:r>
              <a:r>
                <a:rPr lang="ko-KR" altLang="en-US" sz="1200" spc="-13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이하 벌금</a:t>
              </a:r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614080" y="7977336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2. </a:t>
            </a:r>
            <a:r>
              <a:rPr lang="ko-KR" altLang="en-US" sz="1400" b="1" dirty="0" err="1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공직자등의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배우자의 경우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04" name="그룹 103"/>
          <p:cNvGrpSpPr/>
          <p:nvPr/>
        </p:nvGrpSpPr>
        <p:grpSpPr>
          <a:xfrm>
            <a:off x="948174" y="8481392"/>
            <a:ext cx="5184576" cy="576064"/>
            <a:chOff x="4951149" y="2032780"/>
            <a:chExt cx="1093769" cy="341296"/>
          </a:xfrm>
        </p:grpSpPr>
        <p:sp>
          <p:nvSpPr>
            <p:cNvPr id="105" name="직사각형 104"/>
            <p:cNvSpPr/>
            <p:nvPr/>
          </p:nvSpPr>
          <p:spPr>
            <a:xfrm>
              <a:off x="4985102" y="2060648"/>
              <a:ext cx="1059816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6" name="직사각형 105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부정청탁 관련 배우자에 대한 제재규정은 없음</a:t>
              </a:r>
              <a:endPara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</a:t>
              </a:r>
              <a:r>
                <a:rPr lang="en-US" altLang="ko-KR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1200" dirty="0" err="1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공직자등의</a:t>
              </a:r>
              <a:r>
                <a:rPr lang="ko-KR" altLang="en-US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직무와 관련한 금품 등 수수는 금지</a:t>
              </a:r>
              <a:r>
                <a:rPr lang="en-US" altLang="ko-KR" sz="120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08" name="모서리가 둥근 사각형 설명선 107"/>
          <p:cNvSpPr/>
          <p:nvPr/>
        </p:nvSpPr>
        <p:spPr>
          <a:xfrm>
            <a:off x="804158" y="2067253"/>
            <a:ext cx="1468891" cy="352275"/>
          </a:xfrm>
          <a:prstGeom prst="wedgeRoundRectCallout">
            <a:avLst>
              <a:gd name="adj1" fmla="val 86110"/>
              <a:gd name="adj2" fmla="val 5788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schemeClr val="tx1"/>
                </a:solidFill>
              </a:rPr>
              <a:t>“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부정청탁 자가진단</a:t>
            </a:r>
            <a:r>
              <a:rPr lang="en-US" altLang="ko-KR" sz="1100" b="1" dirty="0" smtClean="0">
                <a:solidFill>
                  <a:schemeClr val="tx1"/>
                </a:solidFill>
              </a:rPr>
              <a:t>” (8</a:t>
            </a:r>
            <a:r>
              <a:rPr lang="ko-KR" altLang="en-US" sz="1100" b="1" dirty="0" err="1">
                <a:solidFill>
                  <a:schemeClr val="tx1"/>
                </a:solidFill>
              </a:rPr>
              <a:t>쪽</a:t>
            </a:r>
            <a:r>
              <a:rPr lang="en-US" altLang="ko-KR" sz="1100" b="1" dirty="0" smtClean="0">
                <a:solidFill>
                  <a:schemeClr val="tx1"/>
                </a:solidFill>
              </a:rPr>
              <a:t>) </a:t>
            </a:r>
            <a:r>
              <a:rPr lang="ko-KR" altLang="en-US" sz="1100" dirty="0" smtClean="0">
                <a:solidFill>
                  <a:schemeClr val="tx1"/>
                </a:solidFill>
              </a:rPr>
              <a:t>참고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37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모서리가 둥근 직사각형 63"/>
          <p:cNvSpPr/>
          <p:nvPr/>
        </p:nvSpPr>
        <p:spPr>
          <a:xfrm>
            <a:off x="188640" y="175364"/>
            <a:ext cx="6480720" cy="9530164"/>
          </a:xfrm>
          <a:prstGeom prst="roundRect">
            <a:avLst>
              <a:gd name="adj" fmla="val 52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모서리가 둥근 직사각형 46"/>
          <p:cNvSpPr/>
          <p:nvPr/>
        </p:nvSpPr>
        <p:spPr>
          <a:xfrm>
            <a:off x="404664" y="1064568"/>
            <a:ext cx="6062180" cy="8424936"/>
          </a:xfrm>
          <a:prstGeom prst="roundRect">
            <a:avLst>
              <a:gd name="adj" fmla="val 4451"/>
            </a:avLst>
          </a:prstGeom>
          <a:solidFill>
            <a:schemeClr val="bg1"/>
          </a:solidFill>
          <a:ln w="6350">
            <a:solidFill>
              <a:srgbClr val="0066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5" name="직선 연결선 94"/>
          <p:cNvCxnSpPr/>
          <p:nvPr/>
        </p:nvCxnSpPr>
        <p:spPr>
          <a:xfrm flipH="1">
            <a:off x="3396446" y="3512840"/>
            <a:ext cx="47" cy="4538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대각선 방향의 모서리가 둥근 사각형 69"/>
          <p:cNvSpPr/>
          <p:nvPr/>
        </p:nvSpPr>
        <p:spPr>
          <a:xfrm>
            <a:off x="2460342" y="6393160"/>
            <a:ext cx="1935036" cy="502086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대각선 방향의 모서리가 둥근 사각형 67"/>
          <p:cNvSpPr/>
          <p:nvPr/>
        </p:nvSpPr>
        <p:spPr>
          <a:xfrm>
            <a:off x="761629" y="6393160"/>
            <a:ext cx="1554697" cy="502086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391156" y="474024"/>
            <a:ext cx="6062180" cy="400097"/>
          </a:xfrm>
          <a:prstGeom prst="round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적용대상별</a:t>
            </a:r>
            <a:r>
              <a:rPr lang="ko-KR" altLang="en-US" dirty="0" smtClean="0">
                <a:solidFill>
                  <a:schemeClr val="bg1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 부정청탁 자가진단</a:t>
            </a:r>
            <a:endParaRPr lang="ko-KR" altLang="en-US" dirty="0">
              <a:solidFill>
                <a:schemeClr val="bg1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2588213" y="1784648"/>
            <a:ext cx="1672329" cy="312931"/>
            <a:chOff x="2923539" y="1784648"/>
            <a:chExt cx="1036996" cy="312931"/>
          </a:xfrm>
        </p:grpSpPr>
        <p:sp>
          <p:nvSpPr>
            <p:cNvPr id="46" name="대각선 방향의 모서리가 둥근 사각형 45"/>
            <p:cNvSpPr/>
            <p:nvPr/>
          </p:nvSpPr>
          <p:spPr>
            <a:xfrm>
              <a:off x="2952423" y="1809547"/>
              <a:ext cx="1008112" cy="288032"/>
            </a:xfrm>
            <a:prstGeom prst="round2Diag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" name="대각선 방향의 모서리가 둥근 사각형 5"/>
            <p:cNvSpPr/>
            <p:nvPr/>
          </p:nvSpPr>
          <p:spPr>
            <a:xfrm>
              <a:off x="2923539" y="1784648"/>
              <a:ext cx="1008112" cy="288032"/>
            </a:xfrm>
            <a:prstGeom prst="round2Diag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공무수행사인</a:t>
              </a:r>
              <a:endParaRPr lang="ko-KR" altLang="en-US" sz="16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8" name="직선 연결선 7"/>
          <p:cNvCxnSpPr>
            <a:stCxn id="6" idx="1"/>
          </p:cNvCxnSpPr>
          <p:nvPr/>
        </p:nvCxnSpPr>
        <p:spPr>
          <a:xfrm flipH="1">
            <a:off x="3401041" y="2072680"/>
            <a:ext cx="47" cy="4538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>
            <a:off x="2421059" y="2288704"/>
            <a:ext cx="1955791" cy="552245"/>
            <a:chOff x="2486550" y="1983706"/>
            <a:chExt cx="1623645" cy="458459"/>
          </a:xfrm>
        </p:grpSpPr>
        <p:sp>
          <p:nvSpPr>
            <p:cNvPr id="49" name="다이아몬드 48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" name="다이아몬드 8"/>
            <p:cNvSpPr/>
            <p:nvPr/>
          </p:nvSpPr>
          <p:spPr>
            <a:xfrm>
              <a:off x="2486550" y="1983706"/>
              <a:ext cx="1620180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부정청탁 여부</a:t>
              </a:r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1" name="직선 연결선 10"/>
          <p:cNvCxnSpPr/>
          <p:nvPr/>
        </p:nvCxnSpPr>
        <p:spPr>
          <a:xfrm>
            <a:off x="4360977" y="2542530"/>
            <a:ext cx="684076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401041" y="2840949"/>
            <a:ext cx="0" cy="4066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09721" y="2877918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70031" y="2329645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5061206" y="2369774"/>
            <a:ext cx="1114073" cy="341296"/>
            <a:chOff x="4951149" y="2032780"/>
            <a:chExt cx="1114073" cy="341296"/>
          </a:xfrm>
        </p:grpSpPr>
        <p:sp>
          <p:nvSpPr>
            <p:cNvPr id="51" name="직사각형 50"/>
            <p:cNvSpPr/>
            <p:nvPr/>
          </p:nvSpPr>
          <p:spPr>
            <a:xfrm>
              <a:off x="4985102" y="206064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법률 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미적용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37" name="직선 연결선 36"/>
          <p:cNvCxnSpPr/>
          <p:nvPr/>
        </p:nvCxnSpPr>
        <p:spPr>
          <a:xfrm>
            <a:off x="5628694" y="6103608"/>
            <a:ext cx="0" cy="881361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715520" y="6406371"/>
            <a:ext cx="299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60542" y="7136286"/>
            <a:ext cx="6055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9" name="직선 연결선 78"/>
          <p:cNvCxnSpPr/>
          <p:nvPr/>
        </p:nvCxnSpPr>
        <p:spPr>
          <a:xfrm>
            <a:off x="4792873" y="6018020"/>
            <a:ext cx="0" cy="21894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88134" y="1280592"/>
            <a:ext cx="5859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3</a:t>
            </a:r>
            <a:r>
              <a:rPr lang="en-US" altLang="ko-KR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. </a:t>
            </a:r>
            <a:r>
              <a:rPr lang="ko-KR" altLang="en-US" sz="1400" b="1" dirty="0" smtClean="0">
                <a:solidFill>
                  <a:schemeClr val="tx2"/>
                </a:solidFill>
                <a:latin typeface="한컴 솔잎 M" panose="02020603020101020101" pitchFamily="18" charset="-127"/>
                <a:ea typeface="한컴 솔잎 M" panose="02020603020101020101" pitchFamily="18" charset="-127"/>
              </a:rPr>
              <a:t>공무수행사인의 경우</a:t>
            </a:r>
            <a:endParaRPr lang="ko-KR" altLang="en-US" sz="1400" b="1" dirty="0">
              <a:solidFill>
                <a:schemeClr val="tx2"/>
              </a:solidFill>
              <a:latin typeface="한컴 솔잎 M" panose="02020603020101020101" pitchFamily="18" charset="-127"/>
              <a:ea typeface="한컴 솔잎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2852684" y="3258694"/>
            <a:ext cx="1114073" cy="341296"/>
            <a:chOff x="4951149" y="2032780"/>
            <a:chExt cx="1114073" cy="341296"/>
          </a:xfrm>
        </p:grpSpPr>
        <p:sp>
          <p:nvSpPr>
            <p:cNvPr id="55" name="직사각형 54"/>
            <p:cNvSpPr/>
            <p:nvPr/>
          </p:nvSpPr>
          <p:spPr>
            <a:xfrm>
              <a:off x="4985102" y="206064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법률 적용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3" name="직선 연결선 12"/>
          <p:cNvCxnSpPr/>
          <p:nvPr/>
        </p:nvCxnSpPr>
        <p:spPr>
          <a:xfrm>
            <a:off x="1386679" y="5313040"/>
            <a:ext cx="4011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H="1">
            <a:off x="3435754" y="4956791"/>
            <a:ext cx="7216" cy="15874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연결선 59"/>
          <p:cNvCxnSpPr/>
          <p:nvPr/>
        </p:nvCxnSpPr>
        <p:spPr>
          <a:xfrm>
            <a:off x="1386679" y="5313040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양쪽 모서리가 잘린 사각형 61"/>
          <p:cNvSpPr/>
          <p:nvPr/>
        </p:nvSpPr>
        <p:spPr>
          <a:xfrm>
            <a:off x="2758089" y="5665996"/>
            <a:ext cx="1440000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양쪽 모서리가 잘린 사각형 24"/>
          <p:cNvSpPr/>
          <p:nvPr/>
        </p:nvSpPr>
        <p:spPr>
          <a:xfrm>
            <a:off x="2723209" y="5615284"/>
            <a:ext cx="1440000" cy="484314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동일한 부정청탁 다시 받은 경우</a:t>
            </a:r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대각선 방향의 모서리가 둥근 사각형 33"/>
          <p:cNvSpPr/>
          <p:nvPr/>
        </p:nvSpPr>
        <p:spPr>
          <a:xfrm>
            <a:off x="2442925" y="6367764"/>
            <a:ext cx="1935036" cy="502086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소속기관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</a:t>
            </a:r>
            <a:r>
              <a:rPr lang="ko-KR" altLang="en-US" sz="1200" spc="-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기관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감사원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spc="-10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권익위</a:t>
            </a: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등에 </a:t>
            </a:r>
            <a:r>
              <a:rPr lang="ko-KR" altLang="en-US" sz="1200" b="1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서면신고</a:t>
            </a:r>
            <a:endParaRPr lang="ko-KR" altLang="en-US" sz="1200" b="1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1" name="양쪽 모서리가 잘린 사각형 60"/>
          <p:cNvSpPr/>
          <p:nvPr/>
        </p:nvSpPr>
        <p:spPr>
          <a:xfrm>
            <a:off x="812657" y="5665996"/>
            <a:ext cx="1440000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양쪽 모서리가 잘린 사각형 23"/>
          <p:cNvSpPr/>
          <p:nvPr/>
        </p:nvSpPr>
        <p:spPr>
          <a:xfrm>
            <a:off x="769445" y="5619294"/>
            <a:ext cx="1440000" cy="484314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 최초 </a:t>
            </a:r>
            <a:endParaRPr lang="en-US" altLang="ko-KR" sz="12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받은 경우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대각선 방향의 모서리가 둥근 사각형 32"/>
          <p:cNvSpPr/>
          <p:nvPr/>
        </p:nvSpPr>
        <p:spPr>
          <a:xfrm>
            <a:off x="732150" y="6369734"/>
            <a:ext cx="1554697" cy="502086"/>
          </a:xfrm>
          <a:prstGeom prst="round2Diag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부정청탁임을 </a:t>
            </a:r>
            <a: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알리고 명확히 거절</a:t>
            </a:r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4" name="직선 연결선 73"/>
          <p:cNvCxnSpPr/>
          <p:nvPr/>
        </p:nvCxnSpPr>
        <p:spPr>
          <a:xfrm>
            <a:off x="5389451" y="5313040"/>
            <a:ext cx="0" cy="595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양쪽 모서리가 잘린 사각형 62"/>
          <p:cNvSpPr/>
          <p:nvPr/>
        </p:nvSpPr>
        <p:spPr>
          <a:xfrm>
            <a:off x="4692750" y="5665996"/>
            <a:ext cx="1440000" cy="484314"/>
          </a:xfrm>
          <a:prstGeom prst="snip2Same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4" name="양쪽 모서리가 잘린 사각형 53"/>
          <p:cNvSpPr/>
          <p:nvPr/>
        </p:nvSpPr>
        <p:spPr>
          <a:xfrm>
            <a:off x="4660968" y="5615284"/>
            <a:ext cx="1440000" cy="484314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부정청탁에 따라 </a:t>
            </a:r>
            <a:endParaRPr lang="en-US" altLang="ko-KR" sz="1200" spc="-100" dirty="0" smtClean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spc="-1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직무를 수행</a:t>
            </a:r>
            <a:endParaRPr lang="ko-KR" altLang="en-US" sz="1200" spc="-1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92" name="그룹 91"/>
          <p:cNvGrpSpPr/>
          <p:nvPr/>
        </p:nvGrpSpPr>
        <p:grpSpPr>
          <a:xfrm>
            <a:off x="4980626" y="6992272"/>
            <a:ext cx="1330576" cy="844988"/>
            <a:chOff x="4951149" y="2032780"/>
            <a:chExt cx="1115442" cy="332706"/>
          </a:xfrm>
        </p:grpSpPr>
        <p:sp>
          <p:nvSpPr>
            <p:cNvPr id="93" name="직사각형 92"/>
            <p:cNvSpPr/>
            <p:nvPr/>
          </p:nvSpPr>
          <p:spPr>
            <a:xfrm>
              <a:off x="4986471" y="205205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spc="-13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1200" spc="-13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이하 징역</a:t>
              </a:r>
              <a:endParaRPr lang="en-US" altLang="ko-KR" sz="12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1200" spc="-13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또는 </a:t>
              </a:r>
              <a:endParaRPr lang="en-US" altLang="ko-KR" sz="1200" spc="-13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/>
              <a:r>
                <a:rPr lang="en-US" altLang="ko-KR" sz="1200" spc="-13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</a:t>
              </a:r>
              <a:r>
                <a:rPr lang="ko-KR" altLang="en-US" sz="1200" spc="-13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천만원</a:t>
              </a:r>
              <a:r>
                <a:rPr lang="ko-KR" altLang="en-US" sz="1200" spc="-13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이하 벌금</a:t>
              </a:r>
              <a:endParaRPr lang="ko-KR" altLang="en-US" sz="1200" spc="-13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2450538" y="3872880"/>
            <a:ext cx="1955791" cy="552245"/>
            <a:chOff x="2486550" y="1983706"/>
            <a:chExt cx="1623645" cy="458459"/>
          </a:xfrm>
        </p:grpSpPr>
        <p:sp>
          <p:nvSpPr>
            <p:cNvPr id="66" name="다이아몬드 65"/>
            <p:cNvSpPr/>
            <p:nvPr/>
          </p:nvSpPr>
          <p:spPr>
            <a:xfrm>
              <a:off x="2490015" y="2020725"/>
              <a:ext cx="1620180" cy="421440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7" name="다이아몬드 66"/>
            <p:cNvSpPr/>
            <p:nvPr/>
          </p:nvSpPr>
          <p:spPr>
            <a:xfrm>
              <a:off x="2486550" y="1983706"/>
              <a:ext cx="1620180" cy="421440"/>
            </a:xfrm>
            <a:prstGeom prst="diamond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공무수행 관련 여부</a:t>
              </a:r>
              <a:endPara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69" name="직선 연결선 68"/>
          <p:cNvCxnSpPr/>
          <p:nvPr/>
        </p:nvCxnSpPr>
        <p:spPr>
          <a:xfrm>
            <a:off x="4390456" y="4126706"/>
            <a:ext cx="684076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연결선 70"/>
          <p:cNvCxnSpPr/>
          <p:nvPr/>
        </p:nvCxnSpPr>
        <p:spPr>
          <a:xfrm>
            <a:off x="3430520" y="4425125"/>
            <a:ext cx="0" cy="4066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439200" y="4462094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399510" y="3913821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75" name="그룹 74"/>
          <p:cNvGrpSpPr/>
          <p:nvPr/>
        </p:nvGrpSpPr>
        <p:grpSpPr>
          <a:xfrm>
            <a:off x="5090685" y="3953950"/>
            <a:ext cx="1114073" cy="341296"/>
            <a:chOff x="4951149" y="2032780"/>
            <a:chExt cx="1114073" cy="341296"/>
          </a:xfrm>
        </p:grpSpPr>
        <p:sp>
          <p:nvSpPr>
            <p:cNvPr id="76" name="직사각형 75"/>
            <p:cNvSpPr/>
            <p:nvPr/>
          </p:nvSpPr>
          <p:spPr>
            <a:xfrm>
              <a:off x="4985102" y="206064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법률 </a:t>
              </a:r>
              <a:r>
                <a:rPr lang="ko-KR" altLang="en-US" sz="1200" dirty="0" err="1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미적용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85" name="그룹 84"/>
          <p:cNvGrpSpPr/>
          <p:nvPr/>
        </p:nvGrpSpPr>
        <p:grpSpPr>
          <a:xfrm>
            <a:off x="2882163" y="4827728"/>
            <a:ext cx="1114073" cy="341296"/>
            <a:chOff x="4951149" y="2032780"/>
            <a:chExt cx="1114073" cy="341296"/>
          </a:xfrm>
        </p:grpSpPr>
        <p:sp>
          <p:nvSpPr>
            <p:cNvPr id="88" name="직사각형 87"/>
            <p:cNvSpPr/>
            <p:nvPr/>
          </p:nvSpPr>
          <p:spPr>
            <a:xfrm>
              <a:off x="4985102" y="2060648"/>
              <a:ext cx="1080120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법률 적용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98" name="그룹 97"/>
          <p:cNvGrpSpPr/>
          <p:nvPr/>
        </p:nvGrpSpPr>
        <p:grpSpPr>
          <a:xfrm>
            <a:off x="4163209" y="8207473"/>
            <a:ext cx="1249541" cy="540233"/>
            <a:chOff x="4951149" y="2032780"/>
            <a:chExt cx="1098518" cy="351049"/>
          </a:xfrm>
        </p:grpSpPr>
        <p:sp>
          <p:nvSpPr>
            <p:cNvPr id="99" name="직사각형 98"/>
            <p:cNvSpPr/>
            <p:nvPr/>
          </p:nvSpPr>
          <p:spPr>
            <a:xfrm>
              <a:off x="4985102" y="2070401"/>
              <a:ext cx="1064565" cy="3134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4951149" y="2032780"/>
              <a:ext cx="1080120" cy="31342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제재 없음</a:t>
              </a:r>
              <a:endPara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81" name="모서리가 둥근 사각형 설명선 80"/>
          <p:cNvSpPr/>
          <p:nvPr/>
        </p:nvSpPr>
        <p:spPr>
          <a:xfrm>
            <a:off x="804158" y="2067253"/>
            <a:ext cx="1468891" cy="352275"/>
          </a:xfrm>
          <a:prstGeom prst="wedgeRoundRectCallout">
            <a:avLst>
              <a:gd name="adj1" fmla="val 86110"/>
              <a:gd name="adj2" fmla="val 5788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schemeClr val="tx1"/>
                </a:solidFill>
              </a:rPr>
              <a:t>“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부정청탁 자가진단</a:t>
            </a:r>
            <a:r>
              <a:rPr lang="en-US" altLang="ko-KR" sz="1100" b="1" dirty="0" smtClean="0">
                <a:solidFill>
                  <a:schemeClr val="tx1"/>
                </a:solidFill>
              </a:rPr>
              <a:t>” (8</a:t>
            </a:r>
            <a:r>
              <a:rPr lang="ko-KR" altLang="en-US" sz="1100" b="1" dirty="0" err="1">
                <a:solidFill>
                  <a:schemeClr val="tx1"/>
                </a:solidFill>
              </a:rPr>
              <a:t>쪽</a:t>
            </a:r>
            <a:r>
              <a:rPr lang="en-US" altLang="ko-KR" sz="1100" b="1" dirty="0" smtClean="0">
                <a:solidFill>
                  <a:schemeClr val="tx1"/>
                </a:solidFill>
              </a:rPr>
              <a:t>) </a:t>
            </a:r>
            <a:r>
              <a:rPr lang="ko-KR" altLang="en-US" sz="1100" dirty="0" smtClean="0">
                <a:solidFill>
                  <a:schemeClr val="tx1"/>
                </a:solidFill>
              </a:rPr>
              <a:t>참고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424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3390</TotalTime>
  <Words>8472</Words>
  <Application>Microsoft Office PowerPoint</Application>
  <PresentationFormat>A4 용지(210x297mm)</PresentationFormat>
  <Paragraphs>1073</Paragraphs>
  <Slides>59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0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슬라이드 36</vt:lpstr>
      <vt:lpstr>슬라이드 37</vt:lpstr>
      <vt:lpstr>슬라이드 38</vt:lpstr>
      <vt:lpstr>슬라이드 39</vt:lpstr>
      <vt:lpstr>슬라이드 40</vt:lpstr>
      <vt:lpstr>슬라이드 41</vt:lpstr>
      <vt:lpstr>슬라이드 42</vt:lpstr>
      <vt:lpstr>슬라이드 43</vt:lpstr>
      <vt:lpstr>슬라이드 44</vt:lpstr>
      <vt:lpstr>슬라이드 45</vt:lpstr>
      <vt:lpstr>슬라이드 46</vt:lpstr>
      <vt:lpstr>슬라이드 47</vt:lpstr>
      <vt:lpstr>슬라이드 48</vt:lpstr>
      <vt:lpstr>슬라이드 49</vt:lpstr>
      <vt:lpstr>슬라이드 50</vt:lpstr>
      <vt:lpstr>슬라이드 51</vt:lpstr>
      <vt:lpstr>슬라이드 52</vt:lpstr>
      <vt:lpstr>슬라이드 53</vt:lpstr>
      <vt:lpstr>슬라이드 54</vt:lpstr>
      <vt:lpstr>슬라이드 55</vt:lpstr>
      <vt:lpstr>슬라이드 56</vt:lpstr>
      <vt:lpstr>슬라이드 57</vt:lpstr>
      <vt:lpstr>슬라이드 58</vt:lpstr>
      <vt:lpstr>슬라이드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DaeHan</cp:lastModifiedBy>
  <cp:revision>521</cp:revision>
  <cp:lastPrinted>2016-09-23T05:51:44Z</cp:lastPrinted>
  <dcterms:created xsi:type="dcterms:W3CDTF">2016-09-08T06:28:39Z</dcterms:created>
  <dcterms:modified xsi:type="dcterms:W3CDTF">2016-09-27T07:31:56Z</dcterms:modified>
</cp:coreProperties>
</file>